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3" r:id="rId1"/>
  </p:sldMasterIdLst>
  <p:notesMasterIdLst>
    <p:notesMasterId r:id="rId39"/>
  </p:notesMasterIdLst>
  <p:sldIdLst>
    <p:sldId id="296" r:id="rId2"/>
    <p:sldId id="297" r:id="rId3"/>
    <p:sldId id="300" r:id="rId4"/>
    <p:sldId id="307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7" r:id="rId15"/>
    <p:sldId id="381" r:id="rId16"/>
    <p:sldId id="382" r:id="rId17"/>
    <p:sldId id="384" r:id="rId18"/>
    <p:sldId id="385" r:id="rId19"/>
    <p:sldId id="383" r:id="rId20"/>
    <p:sldId id="386" r:id="rId21"/>
    <p:sldId id="388" r:id="rId22"/>
    <p:sldId id="389" r:id="rId23"/>
    <p:sldId id="390" r:id="rId24"/>
    <p:sldId id="391" r:id="rId25"/>
    <p:sldId id="392" r:id="rId26"/>
    <p:sldId id="394" r:id="rId27"/>
    <p:sldId id="393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371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FFFF"/>
    <a:srgbClr val="FFFF00"/>
    <a:srgbClr val="6767FF"/>
    <a:srgbClr val="FFFFCC"/>
    <a:srgbClr val="FFCC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-984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683FA-0560-4266-A2CA-8A7D404C35FD}" type="datetimeFigureOut">
              <a:rPr lang="en-US" smtClean="0"/>
              <a:t>10/2/2016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7076B-8A0A-4D88-8A59-70E1D7445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4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17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7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4638"/>
            <a:ext cx="721114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4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95288" y="1219200"/>
            <a:ext cx="8062912" cy="1933575"/>
          </a:xfrm>
        </p:spPr>
        <p:txBody>
          <a:bodyPr anchor="b"/>
          <a:lstStyle>
            <a:lvl1pPr algn="r">
              <a:defRPr sz="4400"/>
            </a:lvl1pPr>
          </a:lstStyle>
          <a:p>
            <a:r>
              <a:rPr lang="sr-Latn-CS"/>
              <a:t>Click to edit Master title style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48038" y="3505200"/>
            <a:ext cx="5110162" cy="1752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sr-Latn-CS"/>
              <a:t>Click to edit Master subtitle style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/>
            </a:lvl1pPr>
          </a:lstStyle>
          <a:p>
            <a:pPr>
              <a:defRPr/>
            </a:pPr>
            <a:endParaRPr lang="sr-Latn-C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defTabSz="914400">
              <a:buClrTx/>
              <a:buSzTx/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sr-Latn-C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457200">
              <a:buClr>
                <a:srgbClr val="000000"/>
              </a:buClr>
              <a:buSzPct val="100000"/>
              <a:buFont typeface="Times New Roman" pitchFamily="16" charset="0"/>
              <a:buNone/>
              <a:defRPr sz="1000">
                <a:solidFill>
                  <a:srgbClr val="FFFFFF"/>
                </a:solidFill>
                <a:cs typeface="Arial" charset="0"/>
              </a:defRPr>
            </a:lvl1pPr>
          </a:lstStyle>
          <a:p>
            <a:pPr>
              <a:defRPr/>
            </a:pPr>
            <a:fld id="{E16DCED9-05A6-4110-B5B3-7BC3E1F55830}" type="slidenum">
              <a:rPr lang="sr-Latn-CS"/>
              <a:pPr>
                <a:defRPr/>
              </a:pPr>
              <a:t>‹#›</a:t>
            </a:fld>
            <a:endParaRPr lang="sr-Latn-CS"/>
          </a:p>
        </p:txBody>
      </p:sp>
      <p:pic>
        <p:nvPicPr>
          <p:cNvPr id="8" name="Picture 2" descr="C:\Courses\PmfBl TI IP 2016-17\Predavanja\Zgrada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6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47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040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smtClean="0"/>
              <a:t>Click to edit Master text styles</a:t>
            </a:r>
          </a:p>
          <a:p>
            <a:pPr lvl="1"/>
            <a:r>
              <a:rPr lang="sr-Latn-CS" altLang="en-US" dirty="0" smtClean="0"/>
              <a:t>Second level</a:t>
            </a:r>
          </a:p>
          <a:p>
            <a:pPr lvl="2"/>
            <a:r>
              <a:rPr lang="sr-Latn-CS" altLang="en-US" dirty="0" smtClean="0"/>
              <a:t>Third level</a:t>
            </a:r>
          </a:p>
          <a:p>
            <a:pPr lvl="3"/>
            <a:r>
              <a:rPr lang="sr-Latn-CS" altLang="en-US" dirty="0" smtClean="0"/>
              <a:t>Fourth level</a:t>
            </a:r>
          </a:p>
          <a:p>
            <a:pPr lvl="4"/>
            <a:r>
              <a:rPr lang="sr-Latn-CS" altLang="en-US" dirty="0" smtClean="0"/>
              <a:t>Fifth level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549275"/>
            <a:ext cx="68516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r-Latn-CS" altLang="en-US" dirty="0" err="1" smtClean="0"/>
              <a:t>Click</a:t>
            </a:r>
            <a:r>
              <a:rPr lang="sr-Latn-CS" altLang="en-US" dirty="0" smtClean="0"/>
              <a:t> to </a:t>
            </a:r>
            <a:r>
              <a:rPr lang="sr-Latn-CS" altLang="en-US" dirty="0" err="1" smtClean="0"/>
              <a:t>edit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Master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title</a:t>
            </a:r>
            <a:r>
              <a:rPr lang="sr-Latn-CS" altLang="en-US" dirty="0" smtClean="0"/>
              <a:t> </a:t>
            </a:r>
            <a:r>
              <a:rPr lang="sr-Latn-CS" altLang="en-US" dirty="0" err="1" smtClean="0"/>
              <a:t>style</a:t>
            </a:r>
            <a:endParaRPr lang="sr-Latn-CS" altLang="en-US" dirty="0" smtClean="0"/>
          </a:p>
        </p:txBody>
      </p:sp>
      <p:sp>
        <p:nvSpPr>
          <p:cNvPr id="1029" name="Text Box 6"/>
          <p:cNvSpPr txBox="1">
            <a:spLocks noChangeArrowheads="1"/>
          </p:cNvSpPr>
          <p:nvPr userDrawn="1"/>
        </p:nvSpPr>
        <p:spPr bwMode="auto">
          <a:xfrm>
            <a:off x="8493121" y="274072"/>
            <a:ext cx="4603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800" dirty="0" smtClean="0">
                <a:solidFill>
                  <a:srgbClr val="6767FF"/>
                </a:solidFill>
                <a:latin typeface="Times New Roman" pitchFamily="18" charset="0"/>
                <a:cs typeface="Arial" charset="0"/>
              </a:rPr>
              <a:t> </a:t>
            </a:r>
            <a:fld id="{93284C93-C029-4748-816A-4A0F29322A2B}" type="slidenum">
              <a:rPr lang="en-US" sz="80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pPr algn="ctr">
                <a:spcBef>
                  <a:spcPct val="50000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t>‹#›</a:t>
            </a:fld>
            <a:r>
              <a:rPr lang="en-US" sz="800" dirty="0" smtClean="0">
                <a:solidFill>
                  <a:srgbClr val="FFFFFF"/>
                </a:solidFill>
                <a:latin typeface="Times New Roman" pitchFamily="18" charset="0"/>
                <a:cs typeface="Arial" charset="0"/>
              </a:rPr>
              <a:t>/37</a:t>
            </a:r>
            <a:endParaRPr lang="en-US" sz="800" dirty="0" smtClean="0">
              <a:solidFill>
                <a:srgbClr val="FFFFFF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6011863" y="333375"/>
            <a:ext cx="2305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sr-Latn-CS" altLang="en-US" sz="800" smtClean="0">
                <a:solidFill>
                  <a:srgbClr val="FFFFFF"/>
                </a:solidFill>
                <a:cs typeface="Arial" charset="0"/>
              </a:rPr>
              <a:t>vladaf@matf.bg.ac.</a:t>
            </a:r>
            <a:r>
              <a:rPr lang="en-US" altLang="en-US" sz="800" smtClean="0">
                <a:solidFill>
                  <a:srgbClr val="FFFFFF"/>
                </a:solidFill>
                <a:cs typeface="Arial" charset="0"/>
              </a:rPr>
              <a:t>rs</a:t>
            </a:r>
            <a:endParaRPr lang="sr-Latn-CS" altLang="en-US" sz="800" smtClean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3059113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en-US"/>
            </a:defPPr>
            <a:lvl1pPr algn="ctr" defTabSz="914400" rtl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Times New Roman" pitchFamily="16" charset="0"/>
              <a:buNone/>
              <a:defRPr sz="1000" kern="1200">
                <a:solidFill>
                  <a:srgbClr val="6767FF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r-Cyrl-RS" dirty="0" smtClean="0">
                <a:solidFill>
                  <a:srgbClr val="FFFFFF"/>
                </a:solidFill>
              </a:rPr>
              <a:t>Интернет програмирање</a:t>
            </a:r>
            <a:endParaRPr lang="sr-Latn-CS" dirty="0">
              <a:solidFill>
                <a:srgbClr val="FFFFFF"/>
              </a:solidFill>
            </a:endParaRPr>
          </a:p>
        </p:txBody>
      </p:sp>
      <p:pic>
        <p:nvPicPr>
          <p:cNvPr id="3" name="Picture 2" descr="C:\Courses\PmfBl TI IP 2016-17\Predavanja\logo_PMF.jp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3" y="260648"/>
            <a:ext cx="1140233" cy="116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41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accent3">
              <a:lumMod val="9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l"/>
        <a:defRPr sz="2200">
          <a:solidFill>
            <a:schemeClr val="accent3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¡"/>
        <a:defRPr sz="2000">
          <a:solidFill>
            <a:schemeClr val="accent3">
              <a:lumMod val="95000"/>
            </a:schemeClr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l"/>
        <a:defRPr sz="1800">
          <a:solidFill>
            <a:schemeClr val="accent3">
              <a:lumMod val="95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Char char="•"/>
        <a:defRPr sz="1600">
          <a:solidFill>
            <a:schemeClr val="accent3">
              <a:lumMod val="95000"/>
            </a:schemeClr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3"/>
        </a:buClr>
        <a:buFont typeface="Wingdings" pitchFamily="2" charset="2"/>
        <a:buChar char=""/>
        <a:defRPr sz="1400">
          <a:solidFill>
            <a:schemeClr val="accent3">
              <a:lumMod val="95000"/>
            </a:schemeClr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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3700" y="548680"/>
            <a:ext cx="8642796" cy="1144588"/>
          </a:xfrm>
        </p:spPr>
        <p:txBody>
          <a:bodyPr/>
          <a:lstStyle/>
          <a:p>
            <a:pPr eaLnBrk="1" hangingPunct="1"/>
            <a:r>
              <a:rPr lang="sr-Cyrl-RS" altLang="en-US" sz="5400" dirty="0" smtClean="0">
                <a:solidFill>
                  <a:srgbClr val="FFFFFF"/>
                </a:solidFill>
              </a:rPr>
              <a:t>Интернет програмирање</a:t>
            </a:r>
            <a:endParaRPr lang="sr-Latn-C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4365625"/>
            <a:ext cx="6400800" cy="1752600"/>
          </a:xfrm>
        </p:spPr>
        <p:txBody>
          <a:bodyPr/>
          <a:lstStyle/>
          <a:p>
            <a:pPr eaLnBrk="1" hangingPunct="1"/>
            <a:endParaRPr lang="sr-Latn-CS" alt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>
                <a:solidFill>
                  <a:srgbClr val="FFFFFF"/>
                </a:solidFill>
              </a:rPr>
              <a:t>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(5)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 и на тој истој страни коришћењем </a:t>
            </a:r>
            <a:r>
              <a:rPr lang="en-US" altLang="en-US" dirty="0">
                <a:solidFill>
                  <a:srgbClr val="FFFFFF"/>
                </a:solidFill>
              </a:rPr>
              <a:t>$_REQUEST </a:t>
            </a:r>
            <a:r>
              <a:rPr lang="sr-Cyrl-RS" altLang="en-US" dirty="0" smtClean="0">
                <a:solidFill>
                  <a:srgbClr val="FFFFFF"/>
                </a:solidFill>
              </a:rPr>
              <a:t>обрађује податке које је корисник унео кроз форму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5807" r="13094" b="36666"/>
          <a:stretch/>
        </p:blipFill>
        <p:spPr bwMode="auto">
          <a:xfrm>
            <a:off x="467544" y="2708920"/>
            <a:ext cx="8073555" cy="358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26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_POST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Супер-глобална променљива </a:t>
            </a:r>
            <a:r>
              <a:rPr lang="en-US" altLang="en-US" dirty="0" smtClean="0">
                <a:solidFill>
                  <a:srgbClr val="FFCC66"/>
                </a:solidFill>
              </a:rPr>
              <a:t>$_POST </a:t>
            </a:r>
            <a:r>
              <a:rPr lang="sr-Cyrl-RS" altLang="en-US" dirty="0" smtClean="0"/>
              <a:t>је асоцијативни низ који садржи информације о вредности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параметара </a:t>
            </a:r>
            <a:r>
              <a:rPr lang="sr-Cyrl-RS" altLang="en-US" dirty="0"/>
              <a:t>прослеђених </a:t>
            </a:r>
            <a:r>
              <a:rPr lang="sr-Cyrl-RS" altLang="en-US" dirty="0" smtClean="0"/>
              <a:t>методом </a:t>
            </a:r>
            <a:r>
              <a:rPr lang="en-US" altLang="en-US" dirty="0" smtClean="0"/>
              <a:t>POST</a:t>
            </a:r>
          </a:p>
          <a:p>
            <a:pPr eaLnBrk="1" hangingPunct="1"/>
            <a:r>
              <a:rPr lang="sr-Cyrl-RS" altLang="en-US" dirty="0" smtClean="0"/>
              <a:t>Елементе овог низа креира веб сервер на ком се извршава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</a:t>
            </a:r>
            <a:endParaRPr lang="en-US" altLang="en-US" dirty="0" smtClean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sr-Cyrl-RS" altLang="en-US" dirty="0">
                <a:solidFill>
                  <a:srgbClr val="FFFFFF"/>
                </a:solidFill>
              </a:rPr>
              <a:t>Пример </a:t>
            </a:r>
            <a:r>
              <a:rPr lang="sr-Latn-RS" altLang="en-US" dirty="0">
                <a:solidFill>
                  <a:srgbClr val="FFFFFF"/>
                </a:solidFill>
              </a:rPr>
              <a:t>HTML </a:t>
            </a:r>
            <a:r>
              <a:rPr lang="sr-Cyrl-RS" altLang="en-US" dirty="0">
                <a:solidFill>
                  <a:srgbClr val="FFFFFF"/>
                </a:solidFill>
              </a:rPr>
              <a:t>стране</a:t>
            </a:r>
            <a:r>
              <a:rPr lang="sr-Latn-RS" altLang="en-US" dirty="0">
                <a:solidFill>
                  <a:srgbClr val="FFFFFF"/>
                </a:solidFill>
              </a:rPr>
              <a:t> </a:t>
            </a:r>
            <a:r>
              <a:rPr lang="sr-Cyrl-RS" altLang="en-US" dirty="0">
                <a:solidFill>
                  <a:srgbClr val="FFFFFF"/>
                </a:solidFill>
              </a:rPr>
              <a:t>која садржи </a:t>
            </a:r>
            <a:r>
              <a:rPr lang="sr-Cyrl-RS" altLang="en-US" dirty="0" smtClean="0">
                <a:solidFill>
                  <a:srgbClr val="FFFFFF"/>
                </a:solidFill>
              </a:rPr>
              <a:t>форму из </a:t>
            </a:r>
            <a:r>
              <a:rPr lang="sr-Cyrl-RS" altLang="en-US" dirty="0">
                <a:solidFill>
                  <a:srgbClr val="FFFFFF"/>
                </a:solidFill>
              </a:rPr>
              <a:t>које треба проследити унос корисника </a:t>
            </a:r>
            <a:r>
              <a:rPr lang="en-US" altLang="en-US" dirty="0">
                <a:solidFill>
                  <a:srgbClr val="FFFFFF"/>
                </a:solidFill>
              </a:rPr>
              <a:t> 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en-US" altLang="en-US" dirty="0" smtClean="0">
                <a:solidFill>
                  <a:srgbClr val="002060"/>
                </a:solidFill>
              </a:rPr>
              <a:t> </a:t>
            </a:r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t="4840" r="10792" b="66315"/>
          <a:stretch/>
        </p:blipFill>
        <p:spPr bwMode="auto">
          <a:xfrm>
            <a:off x="404414" y="4510664"/>
            <a:ext cx="8344050" cy="179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7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FFFFFF"/>
                </a:solidFill>
              </a:rPr>
              <a:t>$_POST </a:t>
            </a:r>
            <a:r>
              <a:rPr lang="sr-Cyrl-RS" altLang="en-US" sz="3200" dirty="0">
                <a:solidFill>
                  <a:srgbClr val="FFFFFF"/>
                </a:solidFill>
              </a:rPr>
              <a:t>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</a:t>
            </a:r>
            <a:r>
              <a:rPr lang="en-US" altLang="en-US" sz="3200" dirty="0" smtClean="0">
                <a:solidFill>
                  <a:srgbClr val="FFFFFF"/>
                </a:solidFill>
              </a:rPr>
              <a:t>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(</a:t>
            </a:r>
            <a:r>
              <a:rPr lang="en-US" altLang="en-US" sz="3200" dirty="0" smtClean="0">
                <a:solidFill>
                  <a:srgbClr val="FFFFFF"/>
                </a:solidFill>
              </a:rPr>
              <a:t>2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>
                <a:solidFill>
                  <a:srgbClr val="FFFFFF"/>
                </a:solidFill>
              </a:rPr>
              <a:t>Пример PHP стране која користи </a:t>
            </a:r>
            <a:r>
              <a:rPr lang="ru-RU" altLang="en-US" dirty="0" smtClean="0">
                <a:solidFill>
                  <a:srgbClr val="FFFFFF"/>
                </a:solidFill>
              </a:rPr>
              <a:t>$_</a:t>
            </a:r>
            <a:r>
              <a:rPr lang="en-US" altLang="en-US" dirty="0">
                <a:solidFill>
                  <a:srgbClr val="FFFFFF"/>
                </a:solidFill>
              </a:rPr>
              <a:t>POST </a:t>
            </a:r>
            <a:r>
              <a:rPr lang="ru-RU" altLang="en-US" dirty="0" smtClean="0">
                <a:solidFill>
                  <a:srgbClr val="FFFFFF"/>
                </a:solidFill>
              </a:rPr>
              <a:t>ради </a:t>
            </a:r>
            <a:r>
              <a:rPr lang="ru-RU" altLang="en-US" dirty="0">
                <a:solidFill>
                  <a:srgbClr val="FFFFFF"/>
                </a:solidFill>
              </a:rPr>
              <a:t>процесирања података које је корисник унео преко форме </a:t>
            </a:r>
            <a:endParaRPr lang="sr-Cyrl-RS" altLang="en-US" dirty="0">
              <a:solidFill>
                <a:srgbClr val="FFFFFF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t="5484" r="10690" b="42950"/>
          <a:stretch/>
        </p:blipFill>
        <p:spPr bwMode="auto">
          <a:xfrm>
            <a:off x="395537" y="2420888"/>
            <a:ext cx="8346530" cy="321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</a:t>
            </a:r>
            <a:r>
              <a:rPr lang="en-US" altLang="en-US" sz="3200" dirty="0">
                <a:solidFill>
                  <a:srgbClr val="FFFFFF"/>
                </a:solidFill>
              </a:rPr>
              <a:t> POST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 (3)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 и на тој истој страни коришћењем </a:t>
            </a:r>
            <a:r>
              <a:rPr lang="en-US" altLang="en-US" dirty="0">
                <a:solidFill>
                  <a:srgbClr val="FFFFFF"/>
                </a:solidFill>
              </a:rPr>
              <a:t>$_POST </a:t>
            </a:r>
            <a:r>
              <a:rPr lang="sr-Cyrl-RS" altLang="en-US" dirty="0" smtClean="0">
                <a:solidFill>
                  <a:srgbClr val="FFFFFF"/>
                </a:solidFill>
              </a:rPr>
              <a:t>обрађује податке које је корисник унео кроз форму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2" t="5163" r="9094" b="33603"/>
          <a:stretch/>
        </p:blipFill>
        <p:spPr bwMode="auto">
          <a:xfrm>
            <a:off x="323528" y="2636912"/>
            <a:ext cx="8581292" cy="381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46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</a:t>
            </a:r>
            <a:r>
              <a:rPr lang="en-US" altLang="en-US" sz="3200" dirty="0">
                <a:solidFill>
                  <a:srgbClr val="FFFFFF"/>
                </a:solidFill>
              </a:rPr>
              <a:t> POST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 (</a:t>
            </a:r>
            <a:r>
              <a:rPr lang="en-US" altLang="en-US" sz="3200" dirty="0" smtClean="0">
                <a:solidFill>
                  <a:srgbClr val="FFFFFF"/>
                </a:solidFill>
              </a:rPr>
              <a:t>4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са разним типовима поља и истој страни обрађује податке које је корисник унео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6" t="5061" r="46596" b="34964"/>
          <a:stretch/>
        </p:blipFill>
        <p:spPr bwMode="auto">
          <a:xfrm>
            <a:off x="-17208" y="2276872"/>
            <a:ext cx="3993840" cy="373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1" t="5061" r="36602" b="25575"/>
          <a:stretch/>
        </p:blipFill>
        <p:spPr bwMode="auto">
          <a:xfrm>
            <a:off x="3976632" y="2276872"/>
            <a:ext cx="5167901" cy="432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47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</a:t>
            </a:r>
            <a:r>
              <a:rPr lang="en-US" altLang="en-US" sz="3200" dirty="0" smtClean="0">
                <a:solidFill>
                  <a:srgbClr val="FFFFFF"/>
                </a:solidFill>
              </a:rPr>
              <a:t>GET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, линк и форма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Супер-глобална променљива </a:t>
            </a:r>
            <a:r>
              <a:rPr lang="en-US" altLang="en-US" dirty="0">
                <a:solidFill>
                  <a:srgbClr val="FFC000"/>
                </a:solidFill>
              </a:rPr>
              <a:t>$_GET </a:t>
            </a:r>
            <a:r>
              <a:rPr lang="sr-Cyrl-RS" altLang="en-US" dirty="0" smtClean="0"/>
              <a:t>је асоцијативни низ који садржи вредности параметара </a:t>
            </a:r>
            <a:r>
              <a:rPr lang="sr-Cyrl-RS" altLang="en-US" dirty="0"/>
              <a:t>прослеђених </a:t>
            </a:r>
            <a:r>
              <a:rPr lang="sr-Cyrl-RS" altLang="en-US" dirty="0" smtClean="0"/>
              <a:t>скрипту методом </a:t>
            </a:r>
            <a:r>
              <a:rPr lang="en-US" altLang="en-US" dirty="0" smtClean="0"/>
              <a:t>GET</a:t>
            </a:r>
          </a:p>
          <a:p>
            <a:pPr eaLnBrk="1" hangingPunct="1"/>
            <a:r>
              <a:rPr lang="sr-Cyrl-RS" altLang="en-US" dirty="0" smtClean="0"/>
              <a:t>Елементе овог низа креира веб сервер на ком се извршава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</a:t>
            </a:r>
            <a:endParaRPr lang="en-US" altLang="en-US" dirty="0" smtClean="0"/>
          </a:p>
          <a:p>
            <a:pPr eaLnBrk="1" hangingPunct="1"/>
            <a:r>
              <a:rPr lang="sr-Cyrl-RS" altLang="en-US" dirty="0">
                <a:solidFill>
                  <a:srgbClr val="FFFFFF"/>
                </a:solidFill>
              </a:rPr>
              <a:t>Пример </a:t>
            </a:r>
            <a:r>
              <a:rPr lang="sr-Latn-RS" altLang="en-US" dirty="0">
                <a:solidFill>
                  <a:srgbClr val="FFFFFF"/>
                </a:solidFill>
              </a:rPr>
              <a:t>HTML </a:t>
            </a:r>
            <a:r>
              <a:rPr lang="sr-Cyrl-RS" altLang="en-US" dirty="0">
                <a:solidFill>
                  <a:srgbClr val="FFFFFF"/>
                </a:solidFill>
              </a:rPr>
              <a:t>стране</a:t>
            </a:r>
            <a:r>
              <a:rPr lang="sr-Latn-RS" altLang="en-US" dirty="0">
                <a:solidFill>
                  <a:srgbClr val="FFFFFF"/>
                </a:solidFill>
              </a:rPr>
              <a:t> </a:t>
            </a:r>
            <a:r>
              <a:rPr lang="sr-Cyrl-RS" altLang="en-US" dirty="0">
                <a:solidFill>
                  <a:srgbClr val="FFFFFF"/>
                </a:solidFill>
              </a:rPr>
              <a:t>која садржи </a:t>
            </a:r>
            <a:r>
              <a:rPr lang="sr-Cyrl-RS" altLang="en-US" dirty="0" smtClean="0">
                <a:solidFill>
                  <a:srgbClr val="FFFFFF"/>
                </a:solidFill>
              </a:rPr>
              <a:t>линк према страни и прослеђене параметре 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8" t="5646" r="8929" b="63254"/>
          <a:stretch/>
        </p:blipFill>
        <p:spPr bwMode="auto">
          <a:xfrm>
            <a:off x="395536" y="4081955"/>
            <a:ext cx="8078875" cy="193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96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_GET</a:t>
            </a:r>
            <a:r>
              <a:rPr lang="sr-Cyrl-RS" altLang="en-US" sz="3200" dirty="0">
                <a:solidFill>
                  <a:srgbClr val="FFFFFF"/>
                </a:solidFill>
              </a:rPr>
              <a:t>, линк 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>
                <a:solidFill>
                  <a:srgbClr val="FFFFFF"/>
                </a:solidFill>
              </a:rPr>
              <a:t>Пример PHP стране која користи </a:t>
            </a:r>
            <a:r>
              <a:rPr lang="ru-RU" altLang="en-US" dirty="0" smtClean="0">
                <a:solidFill>
                  <a:srgbClr val="FFFFFF"/>
                </a:solidFill>
              </a:rPr>
              <a:t>$_</a:t>
            </a:r>
            <a:r>
              <a:rPr lang="en-US" altLang="en-US" dirty="0">
                <a:solidFill>
                  <a:srgbClr val="FFFFFF"/>
                </a:solidFill>
              </a:rPr>
              <a:t>GET </a:t>
            </a:r>
            <a:r>
              <a:rPr lang="ru-RU" altLang="en-US" dirty="0" smtClean="0">
                <a:solidFill>
                  <a:srgbClr val="FFFFFF"/>
                </a:solidFill>
              </a:rPr>
              <a:t>ради </a:t>
            </a:r>
            <a:r>
              <a:rPr lang="ru-RU" altLang="en-US" dirty="0">
                <a:solidFill>
                  <a:srgbClr val="FFFFFF"/>
                </a:solidFill>
              </a:rPr>
              <a:t>процесирања </a:t>
            </a:r>
            <a:r>
              <a:rPr lang="ru-RU" altLang="en-US" dirty="0" smtClean="0">
                <a:solidFill>
                  <a:srgbClr val="FFFFFF"/>
                </a:solidFill>
              </a:rPr>
              <a:t>параметара које је корисник  проследио кликом на линк</a:t>
            </a:r>
            <a:endParaRPr lang="sr-Cyrl-RS" altLang="en-US" dirty="0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6" t="5323" r="8599" b="58259"/>
          <a:stretch/>
        </p:blipFill>
        <p:spPr bwMode="auto">
          <a:xfrm>
            <a:off x="467388" y="2348880"/>
            <a:ext cx="8169310" cy="227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21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_GET</a:t>
            </a:r>
            <a:r>
              <a:rPr lang="sr-Cyrl-RS" altLang="en-US" sz="3200" dirty="0">
                <a:solidFill>
                  <a:srgbClr val="FFFFFF"/>
                </a:solidFill>
              </a:rPr>
              <a:t>, линк 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</a:t>
            </a:r>
            <a:r>
              <a:rPr lang="sr-Cyrl-RS" altLang="en-US" sz="3200" dirty="0">
                <a:solidFill>
                  <a:srgbClr val="FFFFFF"/>
                </a:solidFill>
              </a:rPr>
              <a:t>3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sr-Latn-RS" altLang="en-US" dirty="0" smtClean="0">
                <a:solidFill>
                  <a:srgbClr val="FFFFFF"/>
                </a:solidFill>
              </a:rPr>
              <a:t>HTML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</a:t>
            </a:r>
            <a:r>
              <a:rPr lang="sr-Cyrl-RS" altLang="en-US" dirty="0">
                <a:solidFill>
                  <a:srgbClr val="FFFFFF"/>
                </a:solidFill>
              </a:rPr>
              <a:t>форму из које треба проследити унос корисника </a:t>
            </a:r>
            <a:r>
              <a:rPr lang="en-US" altLang="en-US" dirty="0">
                <a:solidFill>
                  <a:srgbClr val="FFFFFF"/>
                </a:solidFill>
              </a:rPr>
              <a:t> 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0" t="5484" r="8066" b="44562"/>
          <a:stretch/>
        </p:blipFill>
        <p:spPr bwMode="auto">
          <a:xfrm>
            <a:off x="467545" y="2258226"/>
            <a:ext cx="8214232" cy="311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22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_GET</a:t>
            </a:r>
            <a:r>
              <a:rPr lang="sr-Cyrl-RS" altLang="en-US" sz="3200" dirty="0">
                <a:solidFill>
                  <a:srgbClr val="FFFFFF"/>
                </a:solidFill>
              </a:rPr>
              <a:t>, линк 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</a:t>
            </a:r>
            <a:r>
              <a:rPr lang="sr-Cyrl-RS" altLang="en-US" sz="3200" dirty="0">
                <a:solidFill>
                  <a:srgbClr val="FFFFFF"/>
                </a:solidFill>
              </a:rPr>
              <a:t>4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>
                <a:solidFill>
                  <a:srgbClr val="FFFFFF"/>
                </a:solidFill>
              </a:rPr>
              <a:t>Пример PHP стране која користи </a:t>
            </a:r>
            <a:r>
              <a:rPr lang="ru-RU" altLang="en-US" dirty="0" smtClean="0">
                <a:solidFill>
                  <a:srgbClr val="FFFFFF"/>
                </a:solidFill>
              </a:rPr>
              <a:t>$_</a:t>
            </a:r>
            <a:r>
              <a:rPr lang="en-US" altLang="en-US" dirty="0">
                <a:solidFill>
                  <a:srgbClr val="FFFFFF"/>
                </a:solidFill>
              </a:rPr>
              <a:t>GET </a:t>
            </a:r>
            <a:r>
              <a:rPr lang="ru-RU" altLang="en-US" dirty="0" smtClean="0">
                <a:solidFill>
                  <a:srgbClr val="FFFFFF"/>
                </a:solidFill>
              </a:rPr>
              <a:t>ради </a:t>
            </a:r>
            <a:r>
              <a:rPr lang="ru-RU" altLang="en-US" dirty="0">
                <a:solidFill>
                  <a:srgbClr val="FFFFFF"/>
                </a:solidFill>
              </a:rPr>
              <a:t>процесирања података које је корисник унео преко форме </a:t>
            </a:r>
            <a:endParaRPr lang="sr-Cyrl-RS" altLang="en-US" dirty="0">
              <a:solidFill>
                <a:srgbClr val="FFFFFF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5" t="5646" r="7736" b="59708"/>
          <a:stretch/>
        </p:blipFill>
        <p:spPr bwMode="auto">
          <a:xfrm>
            <a:off x="467544" y="2276872"/>
            <a:ext cx="8234329" cy="216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99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_GET</a:t>
            </a:r>
            <a:r>
              <a:rPr lang="sr-Cyrl-RS" altLang="en-US" sz="3200" dirty="0">
                <a:solidFill>
                  <a:srgbClr val="FFFFFF"/>
                </a:solidFill>
              </a:rPr>
              <a:t>, линк 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(5)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 и коришћењем         </a:t>
            </a:r>
            <a:r>
              <a:rPr lang="en-US" altLang="en-US" dirty="0" smtClean="0">
                <a:solidFill>
                  <a:srgbClr val="FFFFFF"/>
                </a:solidFill>
              </a:rPr>
              <a:t>$_ </a:t>
            </a:r>
            <a:r>
              <a:rPr lang="en-US" altLang="en-US" dirty="0">
                <a:solidFill>
                  <a:srgbClr val="FFFFFF"/>
                </a:solidFill>
              </a:rPr>
              <a:t>GET </a:t>
            </a:r>
            <a:r>
              <a:rPr lang="sr-Cyrl-RS" altLang="en-US" dirty="0" smtClean="0">
                <a:solidFill>
                  <a:srgbClr val="FFFFFF"/>
                </a:solidFill>
              </a:rPr>
              <a:t>обрађује податке које је корисник унео кроз форму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0" t="5646" r="12308" b="17167"/>
          <a:stretch/>
        </p:blipFill>
        <p:spPr bwMode="auto">
          <a:xfrm>
            <a:off x="899592" y="2173404"/>
            <a:ext cx="7452320" cy="468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117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196975"/>
            <a:ext cx="8364538" cy="2362200"/>
          </a:xfrm>
        </p:spPr>
        <p:txBody>
          <a:bodyPr/>
          <a:lstStyle/>
          <a:p>
            <a:pPr algn="r" eaLnBrk="1" hangingPunct="1"/>
            <a:r>
              <a:rPr lang="sr-Latn-RS" altLang="en-US" sz="5400" dirty="0" smtClean="0">
                <a:solidFill>
                  <a:srgbClr val="FFFFFF"/>
                </a:solidFill>
              </a:rPr>
              <a:t>PHP</a:t>
            </a:r>
            <a:r>
              <a:rPr lang="sr-Cyrl-RS" altLang="en-US" sz="5400" dirty="0" smtClean="0">
                <a:solidFill>
                  <a:srgbClr val="FFFFFF"/>
                </a:solidFill>
              </a:rPr>
              <a:t> и веб </a:t>
            </a:r>
            <a:endParaRPr lang="en-US" altLang="en-US" sz="5400" dirty="0" smtClean="0">
              <a:solidFill>
                <a:srgbClr val="FFFFFF"/>
              </a:solidFill>
            </a:endParaRPr>
          </a:p>
        </p:txBody>
      </p:sp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533400" y="3200400"/>
            <a:ext cx="8077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¡"/>
              <a:defRPr sz="2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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sr-Latn-CS" altLang="en-US" sz="3600">
              <a:solidFill>
                <a:srgbClr val="FF6600"/>
              </a:solidFill>
              <a:latin typeface="YUTms" pitchFamily="18" charset="0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547813" y="4365625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r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endParaRPr lang="sr-Latn-CS" dirty="0">
              <a:latin typeface="+mj-lt"/>
              <a:cs typeface="Times New Roman" pitchFamily="18" charset="0"/>
            </a:endParaRPr>
          </a:p>
        </p:txBody>
      </p:sp>
      <p:pic>
        <p:nvPicPr>
          <p:cNvPr id="6" name="Picture 2" descr="C:\Courses\PmfBl TI IP 2016-17\Predavanja\Zgrad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42863"/>
            <a:ext cx="3556596" cy="459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Функције </a:t>
            </a:r>
            <a:r>
              <a:rPr lang="en-US" altLang="en-US" sz="3200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require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Помоћу функција </a:t>
            </a:r>
            <a:r>
              <a:rPr lang="en-US" altLang="en-US" dirty="0" smtClean="0">
                <a:solidFill>
                  <a:srgbClr val="FFC000"/>
                </a:solidFill>
              </a:rPr>
              <a:t>include </a:t>
            </a:r>
            <a:r>
              <a:rPr lang="sr-Cyrl-RS" altLang="en-US" dirty="0"/>
              <a:t>и </a:t>
            </a:r>
            <a:r>
              <a:rPr lang="en-US" altLang="en-US" dirty="0" smtClean="0">
                <a:solidFill>
                  <a:srgbClr val="FFC000"/>
                </a:solidFill>
              </a:rPr>
              <a:t>require</a:t>
            </a:r>
            <a:r>
              <a:rPr lang="sr-Cyrl-RS" altLang="en-US" dirty="0" smtClean="0">
                <a:solidFill>
                  <a:srgbClr val="FFC000"/>
                </a:solidFill>
              </a:rPr>
              <a:t> </a:t>
            </a:r>
            <a:r>
              <a:rPr lang="sr-Cyrl-RS" altLang="en-US" dirty="0" smtClean="0"/>
              <a:t>се у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скрипту учитава датотека. Та датотека може садржавати </a:t>
            </a:r>
            <a:r>
              <a:rPr lang="en-US" altLang="en-US" dirty="0" smtClean="0"/>
              <a:t>PHP </a:t>
            </a:r>
            <a:r>
              <a:rPr lang="sr-Cyrl-RS" altLang="en-US" dirty="0"/>
              <a:t>н</a:t>
            </a:r>
            <a:r>
              <a:rPr lang="sr-Cyrl-RS" altLang="en-US" dirty="0" smtClean="0"/>
              <a:t>аредбе, текст, </a:t>
            </a:r>
            <a:r>
              <a:rPr lang="en-US" altLang="en-US" dirty="0" smtClean="0"/>
              <a:t>HTML </a:t>
            </a:r>
            <a:r>
              <a:rPr lang="sr-Cyrl-RS" altLang="en-US" dirty="0" smtClean="0"/>
              <a:t>исечке... </a:t>
            </a:r>
          </a:p>
          <a:p>
            <a:pPr eaLnBrk="1" hangingPunct="1"/>
            <a:r>
              <a:rPr lang="sr-Cyrl-RS" altLang="en-US" dirty="0" smtClean="0"/>
              <a:t>Ефекат позива за ове функција у </a:t>
            </a:r>
            <a:r>
              <a:rPr lang="en-US" altLang="en-US" dirty="0"/>
              <a:t>PHP </a:t>
            </a:r>
            <a:r>
              <a:rPr lang="sr-Cyrl-RS" altLang="en-US" dirty="0" smtClean="0"/>
              <a:t>скрипту је да се садржај датотеке-аргумента упише на место где се налази позив функције (уместо позива)</a:t>
            </a:r>
          </a:p>
          <a:p>
            <a:pPr eaLnBrk="1" hangingPunct="1"/>
            <a:r>
              <a:rPr lang="sr-Cyrl-RS" altLang="en-US" dirty="0" smtClean="0"/>
              <a:t>Функција </a:t>
            </a:r>
            <a:r>
              <a:rPr lang="en-US" altLang="en-US" dirty="0" smtClean="0">
                <a:solidFill>
                  <a:srgbClr val="FFC000"/>
                </a:solidFill>
              </a:rPr>
              <a:t>require</a:t>
            </a:r>
            <a:r>
              <a:rPr lang="sr-Cyrl-RS" altLang="en-US" dirty="0" smtClean="0">
                <a:solidFill>
                  <a:srgbClr val="FFC000"/>
                </a:solidFill>
              </a:rPr>
              <a:t> </a:t>
            </a:r>
            <a:r>
              <a:rPr lang="sr-Cyrl-RS" altLang="en-US" dirty="0" smtClean="0"/>
              <a:t>има исти ефекат као </a:t>
            </a:r>
            <a:r>
              <a:rPr lang="en-US" altLang="en-US" dirty="0" smtClean="0">
                <a:solidFill>
                  <a:srgbClr val="FFC000"/>
                </a:solidFill>
              </a:rPr>
              <a:t>include</a:t>
            </a:r>
            <a:r>
              <a:rPr lang="sr-Cyrl-RS" altLang="en-US" dirty="0" smtClean="0"/>
              <a:t>, с тим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што се у случају када датотека-аргумент не постоји зауставља исвршавање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 (док </a:t>
            </a:r>
            <a:r>
              <a:rPr lang="en-US" altLang="en-US" dirty="0">
                <a:solidFill>
                  <a:srgbClr val="FFC000"/>
                </a:solidFill>
              </a:rPr>
              <a:t>include</a:t>
            </a:r>
            <a:r>
              <a:rPr lang="sr-Cyrl-RS" altLang="en-US" dirty="0" smtClean="0">
                <a:solidFill>
                  <a:srgbClr val="FFC000"/>
                </a:solidFill>
              </a:rPr>
              <a:t> </a:t>
            </a:r>
            <a:r>
              <a:rPr lang="sr-Cyrl-RS" altLang="en-US" dirty="0" smtClean="0"/>
              <a:t>само пријави грешку и наставља са извршавањем)</a:t>
            </a:r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24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Функције </a:t>
            </a:r>
            <a:r>
              <a:rPr lang="en-US" altLang="en-US" sz="3200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require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(2)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коришћења функције </a:t>
            </a:r>
            <a:r>
              <a:rPr lang="sr-Latn-RS" altLang="en-US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dirty="0" smtClean="0">
                <a:solidFill>
                  <a:srgbClr val="FFFFFF"/>
                </a:solidFill>
              </a:rPr>
              <a:t>у како би различите стране веб апликације имале исто подножје и мени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44110" r="80281" b="31176"/>
          <a:stretch/>
        </p:blipFill>
        <p:spPr bwMode="auto">
          <a:xfrm>
            <a:off x="6372200" y="2243007"/>
            <a:ext cx="2342953" cy="182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2" t="5720" r="30695" b="84229"/>
          <a:stretch/>
        </p:blipFill>
        <p:spPr bwMode="auto">
          <a:xfrm>
            <a:off x="251519" y="2243007"/>
            <a:ext cx="5887803" cy="6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2" t="5555" r="30618" b="76156"/>
          <a:stretch/>
        </p:blipFill>
        <p:spPr bwMode="auto">
          <a:xfrm>
            <a:off x="221409" y="2923523"/>
            <a:ext cx="5917914" cy="114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1" t="5555" r="45955" b="61327"/>
          <a:stretch/>
        </p:blipFill>
        <p:spPr bwMode="auto">
          <a:xfrm>
            <a:off x="251519" y="4365104"/>
            <a:ext cx="4099390" cy="206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4" t="6049" r="45343" b="60833"/>
          <a:stretch/>
        </p:blipFill>
        <p:spPr bwMode="auto">
          <a:xfrm>
            <a:off x="4572000" y="4365105"/>
            <a:ext cx="4143153" cy="2065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83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Функције </a:t>
            </a:r>
            <a:r>
              <a:rPr lang="en-US" altLang="en-US" sz="3200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require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</a:t>
            </a:r>
            <a:r>
              <a:rPr lang="en-US" altLang="en-US" sz="3200" dirty="0" smtClean="0">
                <a:solidFill>
                  <a:srgbClr val="FFFFFF"/>
                </a:solidFill>
              </a:rPr>
              <a:t>3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коришћења функције </a:t>
            </a:r>
            <a:r>
              <a:rPr lang="sr-Latn-RS" altLang="en-US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dirty="0" smtClean="0">
                <a:solidFill>
                  <a:srgbClr val="FFFFFF"/>
                </a:solidFill>
              </a:rPr>
              <a:t>у како би се укључиле дефиниције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променљивих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t="63881" r="81039" b="28540"/>
          <a:stretch/>
        </p:blipFill>
        <p:spPr bwMode="auto">
          <a:xfrm>
            <a:off x="6597616" y="2564904"/>
            <a:ext cx="236687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0" t="6049" r="29354" b="82088"/>
          <a:stretch/>
        </p:blipFill>
        <p:spPr bwMode="auto">
          <a:xfrm>
            <a:off x="323528" y="2564904"/>
            <a:ext cx="6102850" cy="73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6" t="5555" r="29438" b="65941"/>
          <a:stretch/>
        </p:blipFill>
        <p:spPr bwMode="auto">
          <a:xfrm>
            <a:off x="323529" y="3645024"/>
            <a:ext cx="6102850" cy="17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11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Функције </a:t>
            </a:r>
            <a:r>
              <a:rPr lang="en-US" altLang="en-US" sz="3200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</a:t>
            </a:r>
            <a:r>
              <a:rPr lang="en-US" altLang="en-US" sz="3200" dirty="0" smtClean="0">
                <a:solidFill>
                  <a:srgbClr val="FFFFFF"/>
                </a:solidFill>
              </a:rPr>
              <a:t>require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</a:t>
            </a:r>
            <a:r>
              <a:rPr lang="sr-Cyrl-RS" altLang="en-US" sz="3200" dirty="0">
                <a:solidFill>
                  <a:srgbClr val="FFFFFF"/>
                </a:solidFill>
              </a:rPr>
              <a:t>4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који одликава разлику у коришћењу функције </a:t>
            </a:r>
            <a:r>
              <a:rPr lang="sr-Latn-RS" altLang="en-US" dirty="0" smtClean="0">
                <a:solidFill>
                  <a:srgbClr val="FFFFFF"/>
                </a:solidFill>
              </a:rPr>
              <a:t>include </a:t>
            </a:r>
            <a:r>
              <a:rPr lang="sr-Cyrl-RS" altLang="en-US" dirty="0" smtClean="0">
                <a:solidFill>
                  <a:srgbClr val="FFFFFF"/>
                </a:solidFill>
              </a:rPr>
              <a:t>и функције </a:t>
            </a:r>
            <a:r>
              <a:rPr lang="en-US" altLang="en-US" dirty="0">
                <a:solidFill>
                  <a:srgbClr val="FFFFFF"/>
                </a:solidFill>
              </a:rPr>
              <a:t>require 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5" t="5391" r="11054" b="66435"/>
          <a:stretch/>
        </p:blipFill>
        <p:spPr bwMode="auto">
          <a:xfrm>
            <a:off x="395536" y="2404153"/>
            <a:ext cx="8306675" cy="1756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7" t="6049" r="11151" b="66436"/>
          <a:stretch/>
        </p:blipFill>
        <p:spPr bwMode="auto">
          <a:xfrm>
            <a:off x="395535" y="4509120"/>
            <a:ext cx="8306675" cy="171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5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Колачићи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Колачић је кратак </a:t>
            </a:r>
            <a:r>
              <a:rPr lang="sr-Cyrl-RS" altLang="en-US" dirty="0" smtClean="0"/>
              <a:t>блок </a:t>
            </a:r>
            <a:r>
              <a:rPr lang="sr-Cyrl-RS" altLang="en-US" dirty="0"/>
              <a:t>података који </a:t>
            </a:r>
            <a:r>
              <a:rPr lang="sr-Cyrl-RS" altLang="en-US" dirty="0" smtClean="0"/>
              <a:t>скрипт смешта </a:t>
            </a:r>
            <a:r>
              <a:rPr lang="sr-Cyrl-RS" altLang="en-US" dirty="0"/>
              <a:t>на </a:t>
            </a:r>
            <a:r>
              <a:rPr lang="sr-Cyrl-RS" altLang="en-US" dirty="0" smtClean="0"/>
              <a:t>клијентски рачунар.</a:t>
            </a:r>
            <a:endParaRPr lang="sr-Cyrl-RS" altLang="en-US" dirty="0"/>
          </a:p>
          <a:p>
            <a:pPr eaLnBrk="1" hangingPunct="1"/>
            <a:r>
              <a:rPr lang="sr-Cyrl-RS" altLang="en-US" dirty="0"/>
              <a:t>Колачић се шаље на рачунар клијента, тако што се пошаље </a:t>
            </a:r>
            <a:r>
              <a:rPr lang="en-US" altLang="en-US" dirty="0"/>
              <a:t>HTTP </a:t>
            </a:r>
            <a:r>
              <a:rPr lang="sr-Cyrl-RS" altLang="en-US" dirty="0"/>
              <a:t>заглавље у следећем формату:</a:t>
            </a:r>
          </a:p>
          <a:p>
            <a:pPr marL="0" indent="0" eaLnBrk="1" hangingPunct="1">
              <a:buNone/>
            </a:pPr>
            <a:r>
              <a:rPr lang="en-US" altLang="en-US" sz="2000" dirty="0" smtClean="0"/>
              <a:t>     header </a:t>
            </a:r>
            <a:r>
              <a:rPr lang="en-US" altLang="en-US" sz="2000" dirty="0"/>
              <a:t>(set-cookie: IME=VREDNOST; [expires=DATUM</a:t>
            </a:r>
            <a:r>
              <a:rPr lang="en-US" altLang="en-US" sz="2000" dirty="0" smtClean="0"/>
              <a:t>;]</a:t>
            </a:r>
            <a:br>
              <a:rPr lang="en-US" altLang="en-US" sz="2000" dirty="0" smtClean="0"/>
            </a:br>
            <a:r>
              <a:rPr lang="en-US" altLang="en-US" sz="2000" dirty="0" smtClean="0"/>
              <a:t>              [</a:t>
            </a:r>
            <a:r>
              <a:rPr lang="en-US" altLang="en-US" sz="2000" dirty="0"/>
              <a:t>path=PUTANJA</a:t>
            </a:r>
            <a:r>
              <a:rPr lang="en-US" altLang="en-US" sz="2000" dirty="0" smtClean="0"/>
              <a:t>;] [</a:t>
            </a:r>
            <a:r>
              <a:rPr lang="en-US" altLang="en-US" sz="2000" dirty="0"/>
              <a:t>domain=IME_DOMENA;] [secure</a:t>
            </a:r>
            <a:r>
              <a:rPr lang="en-US" altLang="en-US" sz="2000" dirty="0" smtClean="0"/>
              <a:t>]);</a:t>
            </a:r>
            <a:endParaRPr lang="en-US" altLang="en-US" sz="2000" dirty="0"/>
          </a:p>
          <a:p>
            <a:pPr eaLnBrk="1" hangingPunct="1"/>
            <a:r>
              <a:rPr lang="sr-Cyrl-RS" altLang="en-US" dirty="0" smtClean="0"/>
              <a:t>Заглавље за колачић се мора послати пре било ког другог заглавља</a:t>
            </a:r>
          </a:p>
          <a:p>
            <a:pPr eaLnBrk="1" hangingPunct="1"/>
            <a:r>
              <a:rPr lang="en-US" altLang="en-US" dirty="0" smtClean="0"/>
              <a:t>PHP </a:t>
            </a:r>
            <a:r>
              <a:rPr lang="sr-Cyrl-RS" altLang="en-US" dirty="0"/>
              <a:t>функција </a:t>
            </a:r>
            <a:r>
              <a:rPr lang="en-US" altLang="en-US" dirty="0" err="1" smtClean="0">
                <a:solidFill>
                  <a:srgbClr val="FFFF00"/>
                </a:solidFill>
              </a:rPr>
              <a:t>setcookie</a:t>
            </a:r>
            <a:r>
              <a:rPr lang="sr-Cyrl-RS" altLang="en-US" dirty="0" smtClean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се користи за </a:t>
            </a:r>
            <a:r>
              <a:rPr lang="sr-Cyrl-RS" altLang="en-US" dirty="0"/>
              <a:t>постављање </a:t>
            </a:r>
            <a:r>
              <a:rPr lang="sr-Cyrl-RS" altLang="en-US" dirty="0" smtClean="0"/>
              <a:t>колачића </a:t>
            </a:r>
            <a:endParaRPr lang="sr-Cyrl-RS" altLang="en-US" dirty="0"/>
          </a:p>
          <a:p>
            <a:pPr marL="0" indent="0" eaLnBrk="1" hangingPunct="1">
              <a:buNone/>
            </a:pPr>
            <a:r>
              <a:rPr lang="en-US" altLang="en-US" sz="2000" dirty="0" smtClean="0">
                <a:solidFill>
                  <a:srgbClr val="C00000"/>
                </a:solidFill>
              </a:rPr>
              <a:t>     </a:t>
            </a:r>
            <a:r>
              <a:rPr lang="en-US" altLang="en-US" sz="2000" dirty="0" err="1" smtClean="0">
                <a:solidFill>
                  <a:srgbClr val="FFFF00"/>
                </a:solidFill>
              </a:rPr>
              <a:t>setcookie</a:t>
            </a:r>
            <a:r>
              <a:rPr lang="en-US" altLang="en-US" sz="2000" dirty="0" smtClean="0"/>
              <a:t>(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ime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vrednost</a:t>
            </a:r>
            <a:r>
              <a:rPr lang="en-US" altLang="en-US" sz="2000" dirty="0">
                <a:solidFill>
                  <a:srgbClr val="FFCC66"/>
                </a:solidFill>
              </a:rPr>
              <a:t> </a:t>
            </a:r>
            <a:r>
              <a:rPr lang="en-US" altLang="en-US" sz="2000" dirty="0">
                <a:solidFill>
                  <a:srgbClr val="00B050"/>
                </a:solidFill>
              </a:rPr>
              <a:t>[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istice</a:t>
            </a:r>
            <a:r>
              <a:rPr lang="en-US" altLang="en-US" sz="2000" dirty="0" smtClean="0">
                <a:solidFill>
                  <a:srgbClr val="00B050"/>
                </a:solidFill>
              </a:rPr>
              <a:t>][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putanja</a:t>
            </a:r>
            <a:r>
              <a:rPr lang="en-US" altLang="en-US" sz="2000" dirty="0" smtClean="0">
                <a:solidFill>
                  <a:srgbClr val="00B050"/>
                </a:solidFill>
              </a:rPr>
              <a:t>][</a:t>
            </a:r>
            <a:r>
              <a:rPr lang="en-US" altLang="en-US" sz="2000" dirty="0" smtClean="0"/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domen</a:t>
            </a:r>
            <a:r>
              <a:rPr lang="en-US" altLang="en-US" sz="2000" dirty="0" smtClean="0">
                <a:solidFill>
                  <a:srgbClr val="00B050"/>
                </a:solidFill>
              </a:rPr>
              <a:t>][</a:t>
            </a:r>
            <a:r>
              <a:rPr lang="sr-Cyrl-RS" altLang="en-US" sz="2000" dirty="0" smtClean="0">
                <a:solidFill>
                  <a:srgbClr val="002060"/>
                </a:solidFill>
              </a:rPr>
              <a:t>, </a:t>
            </a:r>
            <a:r>
              <a:rPr lang="en-US" altLang="en-US" sz="2000" dirty="0" err="1" smtClean="0">
                <a:solidFill>
                  <a:srgbClr val="FFCC66"/>
                </a:solidFill>
              </a:rPr>
              <a:t>siguran</a:t>
            </a:r>
            <a:r>
              <a:rPr lang="en-US" altLang="en-US" sz="2000" dirty="0">
                <a:solidFill>
                  <a:srgbClr val="00B050"/>
                </a:solidFill>
              </a:rPr>
              <a:t>]</a:t>
            </a:r>
            <a:r>
              <a:rPr lang="en-US" altLang="en-US" sz="2000" dirty="0" smtClean="0"/>
              <a:t>);</a:t>
            </a:r>
            <a:endParaRPr lang="en-US" altLang="en-US" sz="2000" dirty="0"/>
          </a:p>
          <a:p>
            <a:pPr lvl="1" eaLnBrk="1" hangingPunct="1"/>
            <a:r>
              <a:rPr lang="sr-Cyrl-RS" altLang="en-US" dirty="0"/>
              <a:t>Овим настаје колачић задатог имена и </a:t>
            </a:r>
            <a:r>
              <a:rPr lang="sr-Cyrl-RS" altLang="en-US" dirty="0" smtClean="0"/>
              <a:t>вредности (остали параметри су </a:t>
            </a:r>
            <a:r>
              <a:rPr lang="sr-Cyrl-RS" altLang="en-US" dirty="0"/>
              <a:t>необавезни</a:t>
            </a:r>
            <a:r>
              <a:rPr lang="sr-Cyrl-RS" altLang="en-US" dirty="0" smtClean="0"/>
              <a:t>)</a:t>
            </a:r>
            <a:endParaRPr lang="sr-Cyrl-RS" altLang="en-US" dirty="0"/>
          </a:p>
          <a:p>
            <a:pPr lvl="1" eaLnBrk="1" hangingPunct="1"/>
            <a:r>
              <a:rPr lang="sr-Cyrl-RS" altLang="en-US" dirty="0"/>
              <a:t>Ако није задат рок трајања колачић важи </a:t>
            </a:r>
            <a:r>
              <a:rPr lang="sr-Cyrl-RS" altLang="en-US" dirty="0" smtClean="0"/>
              <a:t>неограничено</a:t>
            </a:r>
            <a:endParaRPr lang="sr-Cyrl-RS" altLang="en-US" dirty="0"/>
          </a:p>
          <a:p>
            <a:pPr lvl="1" eaLnBrk="1" hangingPunct="1"/>
            <a:r>
              <a:rPr lang="sr-Cyrl-RS" altLang="en-US" dirty="0"/>
              <a:t>Параметри </a:t>
            </a:r>
            <a:r>
              <a:rPr lang="en-US" altLang="en-US" dirty="0" err="1">
                <a:solidFill>
                  <a:srgbClr val="FFCC66"/>
                </a:solidFill>
              </a:rPr>
              <a:t>putanja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и </a:t>
            </a:r>
            <a:r>
              <a:rPr lang="en-US" altLang="en-US" dirty="0" err="1">
                <a:solidFill>
                  <a:srgbClr val="FFCC66"/>
                </a:solidFill>
              </a:rPr>
              <a:t>domen</a:t>
            </a:r>
            <a:r>
              <a:rPr lang="en-US" altLang="en-US" dirty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могу </a:t>
            </a:r>
            <a:r>
              <a:rPr lang="sr-Cyrl-RS" altLang="en-US" dirty="0"/>
              <a:t>се </a:t>
            </a:r>
            <a:r>
              <a:rPr lang="sr-Cyrl-RS" altLang="en-US" dirty="0" smtClean="0"/>
              <a:t>употребити </a:t>
            </a:r>
            <a:r>
              <a:rPr lang="sr-Cyrl-RS" altLang="en-US" dirty="0"/>
              <a:t>да би се задале адресе на које се колачић </a:t>
            </a:r>
            <a:r>
              <a:rPr lang="sr-Cyrl-RS" altLang="en-US" dirty="0" smtClean="0"/>
              <a:t>односи</a:t>
            </a:r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29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Колачићи</a:t>
            </a:r>
            <a:r>
              <a:rPr lang="en-US" altLang="en-US" sz="3200" dirty="0" smtClean="0">
                <a:solidFill>
                  <a:srgbClr val="FFFFFF"/>
                </a:solidFill>
              </a:rPr>
              <a:t> (2)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/>
              <a:t>Када </a:t>
            </a:r>
            <a:r>
              <a:rPr lang="sr-Cyrl-RS" altLang="en-US" dirty="0" smtClean="0"/>
              <a:t>веб прегледач успостави </a:t>
            </a:r>
            <a:r>
              <a:rPr lang="sr-Cyrl-RS" altLang="en-US" dirty="0"/>
              <a:t>везу са одређеним сервером, </a:t>
            </a:r>
            <a:r>
              <a:rPr lang="sr-Cyrl-RS" altLang="en-US" dirty="0" smtClean="0"/>
              <a:t>најприје претражује </a:t>
            </a:r>
            <a:r>
              <a:rPr lang="sr-Cyrl-RS" altLang="en-US" dirty="0"/>
              <a:t>своје локалне колачиће. Ако се неки међу њима односи </a:t>
            </a:r>
            <a:r>
              <a:rPr lang="sr-Cyrl-RS" altLang="en-US" dirty="0" smtClean="0"/>
              <a:t>на сервер с </a:t>
            </a:r>
            <a:r>
              <a:rPr lang="sr-Cyrl-RS" altLang="en-US" dirty="0"/>
              <a:t>којим је успостављена веза, садржај тог колачића </a:t>
            </a:r>
            <a:r>
              <a:rPr lang="sr-Cyrl-RS" altLang="en-US" dirty="0" smtClean="0"/>
              <a:t>се прослеђује серверу и на тај начин се омогућава чување стања у комуникацији између сервера и клијента</a:t>
            </a:r>
          </a:p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 на којој је постављен колачић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0" t="5720" r="7697" b="59679"/>
          <a:stretch/>
        </p:blipFill>
        <p:spPr bwMode="auto">
          <a:xfrm>
            <a:off x="467544" y="4077072"/>
            <a:ext cx="8188503" cy="2157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88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chemeClr val="hlink"/>
                </a:solidFill>
              </a:rPr>
              <a:t>Колачићи</a:t>
            </a:r>
            <a:r>
              <a:rPr lang="en-US" altLang="en-US" sz="3200" dirty="0" smtClean="0">
                <a:solidFill>
                  <a:schemeClr val="hlink"/>
                </a:solidFill>
              </a:rPr>
              <a:t> (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3</a:t>
            </a:r>
            <a:r>
              <a:rPr lang="en-US" altLang="en-US" sz="3200" dirty="0" smtClean="0">
                <a:solidFill>
                  <a:schemeClr val="hlink"/>
                </a:solidFill>
              </a:rPr>
              <a:t>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Када клијент поново буде захтевао веб страну (нпр. при поновном учитавању веб стране) онда се садржају колачћа може приступити преко асоцијативног низа </a:t>
            </a:r>
            <a:r>
              <a:rPr lang="en-US" altLang="en-US" dirty="0" smtClean="0">
                <a:solidFill>
                  <a:srgbClr val="002060"/>
                </a:solidFill>
              </a:rPr>
              <a:t>$_COOK</a:t>
            </a:r>
            <a:r>
              <a:rPr lang="en-US" altLang="en-US" dirty="0">
                <a:solidFill>
                  <a:srgbClr val="002060"/>
                </a:solidFill>
              </a:rPr>
              <a:t>I</a:t>
            </a:r>
            <a:r>
              <a:rPr lang="en-US" altLang="en-US" dirty="0" smtClean="0">
                <a:solidFill>
                  <a:srgbClr val="002060"/>
                </a:solidFill>
              </a:rPr>
              <a:t>E</a:t>
            </a:r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r>
              <a:rPr lang="sr-Cyrl-RS" altLang="en-US" dirty="0">
                <a:solidFill>
                  <a:srgbClr val="002060"/>
                </a:solidFill>
              </a:rPr>
              <a:t>Пример </a:t>
            </a:r>
            <a:r>
              <a:rPr lang="en-US" altLang="en-US" dirty="0">
                <a:solidFill>
                  <a:srgbClr val="002060"/>
                </a:solidFill>
              </a:rPr>
              <a:t>PHP </a:t>
            </a:r>
            <a:r>
              <a:rPr lang="sr-Cyrl-RS" altLang="en-US" dirty="0">
                <a:solidFill>
                  <a:srgbClr val="002060"/>
                </a:solidFill>
              </a:rPr>
              <a:t>стране на којој </a:t>
            </a:r>
            <a:r>
              <a:rPr lang="sr-Cyrl-RS" altLang="en-US" dirty="0" smtClean="0">
                <a:solidFill>
                  <a:srgbClr val="002060"/>
                </a:solidFill>
              </a:rPr>
              <a:t>се чита вредност колачића са датим именом</a:t>
            </a:r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8" t="5555" r="7471" b="39744"/>
          <a:stretch/>
        </p:blipFill>
        <p:spPr bwMode="auto">
          <a:xfrm>
            <a:off x="467544" y="3284984"/>
            <a:ext cx="8280971" cy="341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2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chemeClr val="hlink"/>
                </a:solidFill>
              </a:rPr>
              <a:t>Колачићи</a:t>
            </a:r>
            <a:r>
              <a:rPr lang="en-US" altLang="en-US" sz="3200" dirty="0" smtClean="0">
                <a:solidFill>
                  <a:schemeClr val="hlink"/>
                </a:solidFill>
              </a:rPr>
              <a:t> (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4</a:t>
            </a:r>
            <a:r>
              <a:rPr lang="en-US" altLang="en-US" sz="3200" dirty="0" smtClean="0">
                <a:solidFill>
                  <a:schemeClr val="hlink"/>
                </a:solidFill>
              </a:rPr>
              <a:t>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Брисање колачића се постиже тако што се функцијом </a:t>
            </a:r>
            <a:r>
              <a:rPr lang="en-US" altLang="en-US" dirty="0" err="1">
                <a:solidFill>
                  <a:srgbClr val="002060"/>
                </a:solidFill>
              </a:rPr>
              <a:t>setcookie</a:t>
            </a:r>
            <a:r>
              <a:rPr lang="sr-Cyrl-RS" altLang="en-US" dirty="0">
                <a:solidFill>
                  <a:srgbClr val="002060"/>
                </a:solidFill>
              </a:rPr>
              <a:t> </a:t>
            </a:r>
            <a:r>
              <a:rPr lang="sr-Cyrl-RS" altLang="en-US" dirty="0" smtClean="0"/>
              <a:t>колачићу рок трајања постави на време које је већ истекло </a:t>
            </a:r>
          </a:p>
          <a:p>
            <a:pPr eaLnBrk="1" hangingPunct="1"/>
            <a:r>
              <a:rPr lang="sr-Cyrl-RS" altLang="en-US" dirty="0">
                <a:solidFill>
                  <a:srgbClr val="002060"/>
                </a:solidFill>
              </a:rPr>
              <a:t>Пример </a:t>
            </a:r>
            <a:r>
              <a:rPr lang="en-US" altLang="en-US" dirty="0">
                <a:solidFill>
                  <a:srgbClr val="002060"/>
                </a:solidFill>
              </a:rPr>
              <a:t>PHP </a:t>
            </a:r>
            <a:r>
              <a:rPr lang="sr-Cyrl-RS" altLang="en-US" dirty="0">
                <a:solidFill>
                  <a:srgbClr val="002060"/>
                </a:solidFill>
              </a:rPr>
              <a:t>стране на </a:t>
            </a:r>
            <a:r>
              <a:rPr lang="sr-Cyrl-RS" altLang="en-US" dirty="0" smtClean="0">
                <a:solidFill>
                  <a:srgbClr val="002060"/>
                </a:solidFill>
              </a:rPr>
              <a:t>која брише колачић </a:t>
            </a:r>
            <a:r>
              <a:rPr lang="sr-Cyrl-RS" altLang="en-US" dirty="0">
                <a:solidFill>
                  <a:srgbClr val="002060"/>
                </a:solidFill>
              </a:rPr>
              <a:t>са датим именом</a:t>
            </a:r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6" t="5061" r="7472" b="55067"/>
          <a:stretch/>
        </p:blipFill>
        <p:spPr bwMode="auto">
          <a:xfrm>
            <a:off x="416033" y="3068960"/>
            <a:ext cx="8260423" cy="248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2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Сесија је интеракција између клијента и сервера, где се комуникација одржава током вишеструког слања захтева и одговора</a:t>
            </a:r>
          </a:p>
          <a:p>
            <a:pPr eaLnBrk="1" hangingPunct="1"/>
            <a:r>
              <a:rPr lang="sr-Cyrl-RS" altLang="en-US" dirty="0"/>
              <a:t>Када корисник </a:t>
            </a:r>
            <a:r>
              <a:rPr lang="sr-Cyrl-RS" altLang="en-US" dirty="0" smtClean="0"/>
              <a:t>захтева </a:t>
            </a:r>
            <a:r>
              <a:rPr lang="sr-Cyrl-RS" altLang="en-US" dirty="0"/>
              <a:t>одређену страницу, а затим пошаље </a:t>
            </a:r>
            <a:r>
              <a:rPr lang="sr-Cyrl-RS" altLang="en-US" dirty="0" smtClean="0"/>
              <a:t>још нови захтев</a:t>
            </a:r>
            <a:r>
              <a:rPr lang="sr-Cyrl-RS" altLang="en-US" dirty="0"/>
              <a:t>, </a:t>
            </a:r>
            <a:r>
              <a:rPr lang="sr-Cyrl-RS" altLang="en-US" dirty="0" smtClean="0"/>
              <a:t>„чисти“ </a:t>
            </a:r>
            <a:r>
              <a:rPr lang="en-US" altLang="en-US" dirty="0" smtClean="0"/>
              <a:t>HTTP</a:t>
            </a:r>
            <a:r>
              <a:rPr lang="sr-Cyrl-RS" altLang="en-US" dirty="0" smtClean="0"/>
              <a:t> </a:t>
            </a:r>
            <a:r>
              <a:rPr lang="sr-Cyrl-RS" altLang="en-US" dirty="0"/>
              <a:t>не омогућава да </a:t>
            </a:r>
            <a:r>
              <a:rPr lang="sr-Cyrl-RS" altLang="en-US" dirty="0" smtClean="0"/>
              <a:t>се утврди </a:t>
            </a:r>
            <a:r>
              <a:rPr lang="sr-Cyrl-RS" altLang="en-US" dirty="0"/>
              <a:t>да ли су оба </a:t>
            </a:r>
            <a:r>
              <a:rPr lang="sr-Cyrl-RS" altLang="en-US" dirty="0" smtClean="0"/>
              <a:t>захтева дошла </a:t>
            </a:r>
            <a:r>
              <a:rPr lang="sr-Cyrl-RS" altLang="en-US" dirty="0"/>
              <a:t>од истог кориника.</a:t>
            </a:r>
          </a:p>
          <a:p>
            <a:pPr eaLnBrk="1" hangingPunct="1"/>
            <a:r>
              <a:rPr lang="sr-Cyrl-RS" altLang="en-US" dirty="0" smtClean="0"/>
              <a:t>Основна </a:t>
            </a:r>
            <a:r>
              <a:rPr lang="sr-Cyrl-RS" altLang="en-US" dirty="0"/>
              <a:t>идеја управљања сесијама јесте у томе да се </a:t>
            </a:r>
            <a:r>
              <a:rPr lang="sr-Cyrl-RS" altLang="en-US" dirty="0" smtClean="0"/>
              <a:t>омогући праћење </a:t>
            </a:r>
            <a:r>
              <a:rPr lang="sr-Cyrl-RS" altLang="en-US" dirty="0"/>
              <a:t>одређеног корисника током </a:t>
            </a:r>
            <a:r>
              <a:rPr lang="sr-Cyrl-RS" altLang="en-US" dirty="0" smtClean="0"/>
              <a:t>целе </a:t>
            </a:r>
            <a:r>
              <a:rPr lang="sr-Cyrl-RS" altLang="en-US" dirty="0"/>
              <a:t>његове сесије </a:t>
            </a:r>
            <a:r>
              <a:rPr lang="sr-Cyrl-RS" altLang="en-US" dirty="0" smtClean="0"/>
              <a:t>на веб локацији</a:t>
            </a:r>
            <a:endParaRPr lang="sr-Latn-RS" altLang="en-US" dirty="0" smtClean="0"/>
          </a:p>
          <a:p>
            <a:pPr eaLnBrk="1" hangingPunct="1"/>
            <a:r>
              <a:rPr lang="sr-Cyrl-RS" altLang="en-US" dirty="0" smtClean="0"/>
              <a:t>Од </a:t>
            </a:r>
            <a:r>
              <a:rPr lang="sr-Cyrl-RS" altLang="en-US" dirty="0"/>
              <a:t>верзије 4 па надаље, у </a:t>
            </a:r>
            <a:r>
              <a:rPr lang="sr-Latn-RS" altLang="en-US" dirty="0" smtClean="0"/>
              <a:t>PHP </a:t>
            </a:r>
            <a:r>
              <a:rPr lang="sr-Cyrl-RS" altLang="en-US" dirty="0" smtClean="0"/>
              <a:t>су </a:t>
            </a:r>
            <a:r>
              <a:rPr lang="sr-Cyrl-RS" altLang="en-US" dirty="0"/>
              <a:t>стандардно уграђене функције </a:t>
            </a:r>
            <a:r>
              <a:rPr lang="sr-Cyrl-RS" altLang="en-US" dirty="0" smtClean="0"/>
              <a:t>за управљање сесијама</a:t>
            </a:r>
            <a:endParaRPr lang="sr-Latn-RS" altLang="en-US" dirty="0" smtClean="0"/>
          </a:p>
          <a:p>
            <a:pPr eaLnBrk="1" hangingPunct="1"/>
            <a:r>
              <a:rPr lang="sr-Cyrl-RS" altLang="en-US" dirty="0" smtClean="0"/>
              <a:t>Свакој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сесији се додељује јединствени идентификатор</a:t>
            </a:r>
            <a:r>
              <a:rPr lang="en-US" altLang="en-US" dirty="0" smtClean="0"/>
              <a:t> </a:t>
            </a:r>
            <a:r>
              <a:rPr lang="en-US" altLang="en-US" dirty="0"/>
              <a:t>(</a:t>
            </a:r>
            <a:r>
              <a:rPr lang="en-US" altLang="en-US" dirty="0" err="1"/>
              <a:t>SessionID</a:t>
            </a:r>
            <a:r>
              <a:rPr lang="en-US" altLang="en-US" dirty="0" smtClean="0"/>
              <a:t>),</a:t>
            </a:r>
            <a:r>
              <a:rPr lang="sr-Cyrl-RS" altLang="en-US" dirty="0" smtClean="0"/>
              <a:t> што је насумично одабран јединствени број</a:t>
            </a:r>
            <a:endParaRPr lang="en-US" altLang="en-US" dirty="0"/>
          </a:p>
          <a:p>
            <a:pPr eaLnBrk="1" hangingPunct="1"/>
            <a:r>
              <a:rPr lang="en-US" altLang="en-US" dirty="0" smtClean="0"/>
              <a:t>PHP</a:t>
            </a:r>
            <a:r>
              <a:rPr lang="sr-Cyrl-RS" altLang="en-US" dirty="0" smtClean="0"/>
              <a:t> генерише идентификатор сесије и чува га на клијентском рачунару током трајања сесије</a:t>
            </a:r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73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(2)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 smtClean="0"/>
              <a:t>Идентификатор </a:t>
            </a:r>
            <a:r>
              <a:rPr lang="ru-RU" altLang="en-US" dirty="0"/>
              <a:t>сесије служи као кључ који омогућава да се </a:t>
            </a:r>
            <a:r>
              <a:rPr lang="ru-RU" altLang="en-US" dirty="0" smtClean="0"/>
              <a:t>одређене променљиве </a:t>
            </a:r>
            <a:r>
              <a:rPr lang="ru-RU" altLang="en-US" dirty="0"/>
              <a:t>региструју као тзв. промјенљиве сесије </a:t>
            </a:r>
            <a:r>
              <a:rPr lang="ru-RU" altLang="en-US" dirty="0" smtClean="0"/>
              <a:t>(а </a:t>
            </a:r>
            <a:r>
              <a:rPr lang="ru-RU" altLang="en-US" dirty="0"/>
              <a:t>те </a:t>
            </a:r>
            <a:r>
              <a:rPr lang="ru-RU" altLang="en-US" dirty="0" smtClean="0"/>
              <a:t>променљиве се </a:t>
            </a:r>
            <a:r>
              <a:rPr lang="ru-RU" altLang="en-US" dirty="0"/>
              <a:t>чувају на </a:t>
            </a:r>
            <a:r>
              <a:rPr lang="ru-RU" altLang="en-US" dirty="0" smtClean="0"/>
              <a:t>серверу).</a:t>
            </a:r>
            <a:endParaRPr lang="ru-RU" altLang="en-US" dirty="0"/>
          </a:p>
          <a:p>
            <a:pPr eaLnBrk="1" hangingPunct="1"/>
            <a:r>
              <a:rPr lang="ru-RU" altLang="en-US" dirty="0" smtClean="0"/>
              <a:t>Идентификатор </a:t>
            </a:r>
            <a:r>
              <a:rPr lang="ru-RU" altLang="en-US" dirty="0"/>
              <a:t>сесије је једини податак који је доступан на </a:t>
            </a:r>
            <a:r>
              <a:rPr lang="ru-RU" altLang="en-US" dirty="0" smtClean="0"/>
              <a:t>клијентској страни </a:t>
            </a:r>
            <a:r>
              <a:rPr lang="ru-RU" altLang="en-US" dirty="0"/>
              <a:t>(</a:t>
            </a:r>
            <a:r>
              <a:rPr lang="ru-RU" altLang="en-US" dirty="0" smtClean="0"/>
              <a:t>повезивањем </a:t>
            </a:r>
            <a:r>
              <a:rPr lang="ru-RU" altLang="en-US" dirty="0"/>
              <a:t>клијента на сервер биће доступне и </a:t>
            </a:r>
            <a:r>
              <a:rPr lang="ru-RU" altLang="en-US" dirty="0" smtClean="0"/>
              <a:t>одговарајуће промјенљиве </a:t>
            </a:r>
            <a:r>
              <a:rPr lang="ru-RU" altLang="en-US" dirty="0"/>
              <a:t>те сесије).</a:t>
            </a:r>
          </a:p>
          <a:p>
            <a:pPr eaLnBrk="1" hangingPunct="1"/>
            <a:r>
              <a:rPr lang="ru-RU" altLang="en-US" dirty="0" smtClean="0"/>
              <a:t>За одржавање  </a:t>
            </a:r>
            <a:r>
              <a:rPr lang="en-US" altLang="en-US" dirty="0" smtClean="0"/>
              <a:t>HTTP </a:t>
            </a:r>
            <a:r>
              <a:rPr lang="ru-RU" altLang="en-US" dirty="0" smtClean="0"/>
              <a:t>сесије користи се један од следећих механизма</a:t>
            </a:r>
            <a:r>
              <a:rPr lang="ru-RU" altLang="en-US" dirty="0"/>
              <a:t>: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/>
              <a:t>параметри преко којих се одржава сесија преносе </a:t>
            </a:r>
            <a:r>
              <a:rPr lang="ru-RU" altLang="en-US" dirty="0" smtClean="0"/>
              <a:t>се преко колачића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параметри </a:t>
            </a:r>
            <a:r>
              <a:rPr lang="ru-RU" altLang="en-US" dirty="0"/>
              <a:t>преко којих се одржава сесија преносе се као дио </a:t>
            </a:r>
            <a:r>
              <a:rPr lang="en-US" altLang="en-US" dirty="0" smtClean="0"/>
              <a:t>URI-ja</a:t>
            </a:r>
            <a:endParaRPr lang="ru-RU" altLang="en-US" dirty="0"/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ru-RU" altLang="en-US" dirty="0" smtClean="0"/>
              <a:t>параметри </a:t>
            </a:r>
            <a:r>
              <a:rPr lang="ru-RU" altLang="en-US" dirty="0"/>
              <a:t>преко којих се одржава сесија преносе се као </a:t>
            </a:r>
            <a:r>
              <a:rPr lang="ru-RU" altLang="en-US" dirty="0" smtClean="0"/>
              <a:t>скривена</a:t>
            </a:r>
            <a:r>
              <a:rPr lang="en-US" altLang="en-US" dirty="0" smtClean="0"/>
              <a:t> </a:t>
            </a:r>
            <a:r>
              <a:rPr lang="ru-RU" altLang="en-US" dirty="0" smtClean="0"/>
              <a:t>поља </a:t>
            </a:r>
            <a:r>
              <a:rPr lang="en-US" altLang="en-US" dirty="0" smtClean="0"/>
              <a:t>HTML</a:t>
            </a:r>
            <a:r>
              <a:rPr lang="ru-RU" altLang="en-US" dirty="0" smtClean="0"/>
              <a:t> </a:t>
            </a:r>
            <a:r>
              <a:rPr lang="ru-RU" altLang="en-US" dirty="0"/>
              <a:t>форме</a:t>
            </a:r>
          </a:p>
          <a:p>
            <a:pPr eaLnBrk="1" hangingPunct="1"/>
            <a:endParaRPr lang="sr-Cyrl-RS" altLang="en-US" dirty="0" smtClean="0"/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32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Temp\Webserv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2"/>
          <a:stretch/>
        </p:blipFill>
        <p:spPr bwMode="auto">
          <a:xfrm>
            <a:off x="1475656" y="2276872"/>
            <a:ext cx="6193257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Извршавање </a:t>
            </a:r>
            <a:r>
              <a:rPr lang="en-US" altLang="en-US" sz="3200" dirty="0" smtClean="0">
                <a:solidFill>
                  <a:srgbClr val="FFFFFF"/>
                </a:solidFill>
              </a:rPr>
              <a:t>PHP-a</a:t>
            </a:r>
            <a:endParaRPr lang="en-US" altLang="en-US" sz="3200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Програм који се напише у PHP-у не захтева </a:t>
            </a:r>
            <a:r>
              <a:rPr lang="ru-RU" altLang="en-US" dirty="0" smtClean="0"/>
              <a:t>превођење, </a:t>
            </a:r>
            <a:r>
              <a:rPr lang="sr-Cyrl-RS" altLang="en-US" dirty="0" smtClean="0"/>
              <a:t>већ </a:t>
            </a:r>
            <a:r>
              <a:rPr lang="ru-RU" altLang="en-US" dirty="0" smtClean="0"/>
              <a:t> </a:t>
            </a:r>
            <a:r>
              <a:rPr lang="ru-RU" altLang="en-US" dirty="0"/>
              <a:t>се интерпретира при сваком </a:t>
            </a:r>
            <a:r>
              <a:rPr lang="ru-RU" altLang="en-US" dirty="0" smtClean="0"/>
              <a:t>извршавању </a:t>
            </a:r>
          </a:p>
        </p:txBody>
      </p:sp>
    </p:spTree>
    <p:extLst>
      <p:ext uri="{BB962C8B-B14F-4D97-AF65-F5344CB8AC3E}">
        <p14:creationId xmlns:p14="http://schemas.microsoft.com/office/powerpoint/2010/main" val="28166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(3)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Први корак у раду са сесијама на </a:t>
            </a:r>
            <a:r>
              <a:rPr lang="ru-RU" altLang="en-US" dirty="0" smtClean="0"/>
              <a:t>некој </a:t>
            </a:r>
            <a:r>
              <a:rPr lang="en-US" altLang="en-US" dirty="0" smtClean="0"/>
              <a:t>PHP </a:t>
            </a:r>
            <a:r>
              <a:rPr lang="ru-RU" altLang="en-US" dirty="0" smtClean="0"/>
              <a:t>страни </a:t>
            </a:r>
            <a:r>
              <a:rPr lang="ru-RU" altLang="en-US" dirty="0"/>
              <a:t>је позив </a:t>
            </a:r>
            <a:r>
              <a:rPr lang="ru-RU" altLang="en-US" dirty="0" smtClean="0"/>
              <a:t>функције </a:t>
            </a:r>
            <a:r>
              <a:rPr lang="en-US" altLang="en-US" dirty="0" err="1" smtClean="0">
                <a:solidFill>
                  <a:srgbClr val="FFCC66"/>
                </a:solidFill>
              </a:rPr>
              <a:t>session_start</a:t>
            </a:r>
            <a:endParaRPr lang="sr-Cyrl-RS" altLang="en-US" dirty="0">
              <a:solidFill>
                <a:srgbClr val="FFCC66"/>
              </a:solidFill>
            </a:endParaRPr>
          </a:p>
          <a:p>
            <a:pPr lvl="1" eaLnBrk="1" hangingPunct="1"/>
            <a:r>
              <a:rPr lang="sr-Cyrl-RS" altLang="en-US" dirty="0"/>
              <a:t>Ова функција </a:t>
            </a:r>
            <a:r>
              <a:rPr lang="sr-Cyrl-RS" altLang="en-US" dirty="0" smtClean="0"/>
              <a:t>прво проверава </a:t>
            </a:r>
            <a:r>
              <a:rPr lang="sr-Cyrl-RS" altLang="en-US" dirty="0"/>
              <a:t>да ли већ </a:t>
            </a:r>
            <a:r>
              <a:rPr lang="sr-Cyrl-RS" altLang="en-US" dirty="0" smtClean="0"/>
              <a:t>постоји додељени </a:t>
            </a:r>
            <a:r>
              <a:rPr lang="en-US" altLang="en-US" dirty="0" err="1" smtClean="0"/>
              <a:t>SessionID</a:t>
            </a:r>
            <a:r>
              <a:rPr lang="sr-Cyrl-RS" altLang="en-US" dirty="0" smtClean="0"/>
              <a:t> </a:t>
            </a:r>
          </a:p>
          <a:p>
            <a:pPr lvl="2" eaLnBrk="1" hangingPunct="1"/>
            <a:r>
              <a:rPr lang="sr-Cyrl-RS" altLang="en-US" dirty="0" smtClean="0"/>
              <a:t>Ако </a:t>
            </a:r>
            <a:r>
              <a:rPr lang="sr-Cyrl-RS" altLang="en-US" dirty="0"/>
              <a:t>не постоји, </a:t>
            </a:r>
            <a:r>
              <a:rPr lang="sr-Cyrl-RS" altLang="en-US" dirty="0" smtClean="0"/>
              <a:t>функција </a:t>
            </a:r>
            <a:r>
              <a:rPr lang="sr-Cyrl-RS" altLang="en-US" dirty="0"/>
              <a:t>ће креирати </a:t>
            </a:r>
            <a:r>
              <a:rPr lang="sr-Cyrl-RS" altLang="en-US" dirty="0" smtClean="0"/>
              <a:t>нови идентификатор </a:t>
            </a:r>
          </a:p>
          <a:p>
            <a:pPr lvl="2" eaLnBrk="1" hangingPunct="1"/>
            <a:r>
              <a:rPr lang="sr-Cyrl-RS" altLang="en-US" dirty="0" smtClean="0"/>
              <a:t>Ако постоји</a:t>
            </a:r>
            <a:r>
              <a:rPr lang="sr-Cyrl-RS" altLang="en-US" dirty="0"/>
              <a:t>, извршиће се учитавање </a:t>
            </a:r>
            <a:r>
              <a:rPr lang="sr-Cyrl-RS" altLang="en-US" dirty="0" smtClean="0"/>
              <a:t>вредности променљивих </a:t>
            </a:r>
            <a:r>
              <a:rPr lang="sr-Cyrl-RS" altLang="en-US" dirty="0"/>
              <a:t>сесије које </a:t>
            </a:r>
            <a:r>
              <a:rPr lang="sr-Cyrl-RS" altLang="en-US" dirty="0" smtClean="0"/>
              <a:t>се чувају на </a:t>
            </a:r>
            <a:r>
              <a:rPr lang="sr-Cyrl-RS" altLang="en-US" dirty="0"/>
              <a:t>серверском </a:t>
            </a:r>
            <a:r>
              <a:rPr lang="sr-Cyrl-RS" altLang="en-US" dirty="0" smtClean="0"/>
              <a:t>рачунару</a:t>
            </a:r>
          </a:p>
          <a:p>
            <a:pPr eaLnBrk="1" hangingPunct="1"/>
            <a:r>
              <a:rPr lang="sr-Cyrl-RS" altLang="en-US" dirty="0" smtClean="0"/>
              <a:t>Супер-глобална променљива тј. асоцијативни низ </a:t>
            </a:r>
            <a:r>
              <a:rPr lang="en-US" altLang="en-US" dirty="0">
                <a:solidFill>
                  <a:srgbClr val="FFCC66"/>
                </a:solidFill>
              </a:rPr>
              <a:t>$_</a:t>
            </a:r>
            <a:r>
              <a:rPr lang="en-US" altLang="en-US" dirty="0" smtClean="0">
                <a:solidFill>
                  <a:srgbClr val="FFCC66"/>
                </a:solidFill>
              </a:rPr>
              <a:t>SESSION </a:t>
            </a:r>
            <a:r>
              <a:rPr lang="sr-Cyrl-RS" altLang="en-US" dirty="0" smtClean="0"/>
              <a:t>садржи информације о променљивима сесије</a:t>
            </a:r>
          </a:p>
          <a:p>
            <a:pPr lvl="1" eaLnBrk="1" hangingPunct="1"/>
            <a:r>
              <a:rPr lang="sr-Cyrl-RS" altLang="en-US" dirty="0" smtClean="0"/>
              <a:t>Допуштено је како читање вредности из асоцијативног низа </a:t>
            </a:r>
            <a:r>
              <a:rPr lang="en-US" altLang="en-US" dirty="0">
                <a:solidFill>
                  <a:srgbClr val="FFCC66"/>
                </a:solidFill>
              </a:rPr>
              <a:t>$_</a:t>
            </a:r>
            <a:r>
              <a:rPr lang="en-US" altLang="en-US" dirty="0" smtClean="0">
                <a:solidFill>
                  <a:srgbClr val="FFCC66"/>
                </a:solidFill>
              </a:rPr>
              <a:t>SESSION</a:t>
            </a:r>
            <a:r>
              <a:rPr lang="sr-Cyrl-RS" altLang="en-US" dirty="0" smtClean="0"/>
              <a:t>, тако и упис вредности у тај асоцијативни низ</a:t>
            </a:r>
            <a:r>
              <a:rPr lang="en-US" altLang="en-US" dirty="0" smtClean="0"/>
              <a:t> </a:t>
            </a:r>
            <a:endParaRPr lang="sr-Cyrl-RS" altLang="en-US" dirty="0" smtClean="0"/>
          </a:p>
          <a:p>
            <a:pPr lvl="1" eaLnBrk="1" hangingPunct="1"/>
            <a:r>
              <a:rPr lang="ru-RU" altLang="en-US" dirty="0" smtClean="0"/>
              <a:t>Да би се креирала нека промјенљива сесије, довољно је да се упише вредност у суперглобалну променљиву </a:t>
            </a:r>
            <a:r>
              <a:rPr lang="en-US" altLang="en-US" dirty="0" smtClean="0">
                <a:solidFill>
                  <a:srgbClr val="FFCC66"/>
                </a:solidFill>
              </a:rPr>
              <a:t>$_SESSION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endParaRPr lang="sr-Cyrl-RS" altLang="en-US" dirty="0"/>
          </a:p>
          <a:p>
            <a:pPr eaLnBrk="1" hangingPunct="1"/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877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(4)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покретања сесије и постављања променљивих сесије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0" t="5555" r="8947" b="49794"/>
          <a:stretch/>
        </p:blipFill>
        <p:spPr bwMode="auto">
          <a:xfrm>
            <a:off x="467544" y="2228878"/>
            <a:ext cx="8121652" cy="278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32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(5)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Вредност постављене променљиве сесије се може прочитати на било којој другој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страни</a:t>
            </a:r>
            <a:r>
              <a:rPr lang="ru-RU" altLang="en-US" dirty="0" smtClean="0"/>
              <a:t>, под претпоставком да је </a:t>
            </a:r>
            <a:r>
              <a:rPr lang="ru-RU" altLang="en-US" dirty="0"/>
              <a:t>претходно </a:t>
            </a:r>
            <a:r>
              <a:rPr lang="ru-RU" altLang="en-US" dirty="0" smtClean="0"/>
              <a:t>позвана функција </a:t>
            </a:r>
            <a:r>
              <a:rPr lang="en-US" altLang="en-US" dirty="0" err="1" smtClean="0">
                <a:solidFill>
                  <a:srgbClr val="FFCC66"/>
                </a:solidFill>
              </a:rPr>
              <a:t>session_start</a:t>
            </a:r>
            <a:r>
              <a:rPr lang="ru-RU" altLang="en-US" dirty="0" smtClean="0">
                <a:solidFill>
                  <a:srgbClr val="FFCC66"/>
                </a:solidFill>
              </a:rPr>
              <a:t>  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читања вредности променљивих сесије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 t="5390" r="8905" b="53913"/>
          <a:stretch/>
        </p:blipFill>
        <p:spPr bwMode="auto">
          <a:xfrm>
            <a:off x="395536" y="3068960"/>
            <a:ext cx="8106310" cy="2537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7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(6)</a:t>
            </a:r>
            <a:r>
              <a:rPr lang="sr-Cyrl-RS" altLang="en-US" sz="3200" dirty="0" smtClean="0">
                <a:solidFill>
                  <a:schemeClr val="hlink"/>
                </a:solidFill>
              </a:rPr>
              <a:t>  </a:t>
            </a:r>
            <a:endParaRPr lang="en-US" altLang="en-US" b="1" dirty="0" smtClean="0"/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Да би се </a:t>
            </a:r>
            <a:r>
              <a:rPr lang="ru-RU" altLang="en-US" dirty="0" smtClean="0"/>
              <a:t>модификовала </a:t>
            </a:r>
            <a:r>
              <a:rPr lang="ru-RU" altLang="en-US" dirty="0"/>
              <a:t>нека промјенљива сесије, довољно је да се </a:t>
            </a:r>
            <a:r>
              <a:rPr lang="ru-RU" altLang="en-US" dirty="0" smtClean="0"/>
              <a:t>упише нова </a:t>
            </a:r>
            <a:r>
              <a:rPr lang="ru-RU" altLang="en-US" dirty="0"/>
              <a:t>вредност </a:t>
            </a:r>
            <a:r>
              <a:rPr lang="ru-RU" altLang="en-US" dirty="0" smtClean="0"/>
              <a:t>у ту променљиву</a:t>
            </a:r>
            <a:endParaRPr lang="ru-RU" altLang="en-US" dirty="0"/>
          </a:p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промене вредности променљивих сесије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3" t="5390" r="11264" b="47305"/>
          <a:stretch/>
        </p:blipFill>
        <p:spPr bwMode="auto">
          <a:xfrm>
            <a:off x="395536" y="2636912"/>
            <a:ext cx="7756990" cy="294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0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5656" y="332656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(7)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Променљива сесије се брише помоћу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функције </a:t>
            </a:r>
            <a:r>
              <a:rPr lang="en-US" altLang="en-US" dirty="0" smtClean="0">
                <a:solidFill>
                  <a:srgbClr val="FFCC66"/>
                </a:solidFill>
              </a:rPr>
              <a:t>unset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r>
              <a:rPr lang="sr-Cyrl-RS" altLang="en-US" dirty="0" smtClean="0"/>
              <a:t>Све променљиве сесије се бришу позивом функције </a:t>
            </a:r>
            <a:r>
              <a:rPr lang="en-US" altLang="en-US" dirty="0" err="1" smtClean="0">
                <a:solidFill>
                  <a:srgbClr val="FFCC66"/>
                </a:solidFill>
              </a:rPr>
              <a:t>session_unset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r>
              <a:rPr lang="sr-Cyrl-RS" altLang="en-US" dirty="0" smtClean="0"/>
              <a:t>Сесија се уништава позивом функције </a:t>
            </a:r>
            <a:r>
              <a:rPr lang="en-US" altLang="en-US" dirty="0" err="1">
                <a:solidFill>
                  <a:srgbClr val="FFCC66"/>
                </a:solidFill>
              </a:rPr>
              <a:t>session_destroy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ru-RU" altLang="en-US" dirty="0" smtClean="0">
                <a:solidFill>
                  <a:srgbClr val="FFCC66"/>
                </a:solidFill>
              </a:rPr>
              <a:t> </a:t>
            </a:r>
            <a:endParaRPr lang="sr-Cyrl-RS" altLang="en-US" dirty="0" smtClean="0">
              <a:solidFill>
                <a:srgbClr val="FFCC66"/>
              </a:solidFill>
            </a:endParaRPr>
          </a:p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уништавања сесије</a:t>
            </a:r>
            <a:endParaRPr lang="sr-Cyrl-RS" altLang="en-US" dirty="0">
              <a:solidFill>
                <a:srgbClr val="FFFFFF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4" t="5721" r="8146" b="48640"/>
          <a:stretch/>
        </p:blipFill>
        <p:spPr bwMode="auto">
          <a:xfrm>
            <a:off x="467544" y="3501008"/>
            <a:ext cx="8229601" cy="284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9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(8)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Сесија омогућују постизање функционалност уласка/изласка (</a:t>
            </a:r>
            <a:r>
              <a:rPr lang="en-US" altLang="en-US" dirty="0" smtClean="0"/>
              <a:t>login/logout)</a:t>
            </a:r>
            <a:r>
              <a:rPr lang="sr-Cyrl-RS" altLang="en-US" dirty="0" smtClean="0"/>
              <a:t> </a:t>
            </a:r>
          </a:p>
          <a:p>
            <a:pPr lvl="1" eaLnBrk="1" hangingPunct="1"/>
            <a:r>
              <a:rPr lang="sr-Cyrl-RS" altLang="en-US" dirty="0" smtClean="0"/>
              <a:t>сваки нови корисник се прво усмерава на страну за улазак</a:t>
            </a:r>
          </a:p>
          <a:p>
            <a:pPr lvl="1" eaLnBrk="1" hangingPunct="1"/>
            <a:r>
              <a:rPr lang="sr-Cyrl-RS" altLang="en-US" dirty="0" smtClean="0"/>
              <a:t>корисник може даље да ради тек када прође страну за улазак</a:t>
            </a:r>
            <a:endParaRPr lang="sr-Cyrl-RS" altLang="en-US" dirty="0"/>
          </a:p>
          <a:p>
            <a:pPr lvl="1" eaLnBrk="1" hangingPunct="1"/>
            <a:r>
              <a:rPr lang="sr-Cyrl-RS" altLang="en-US" dirty="0" smtClean="0"/>
              <a:t>информације о идентификованом кориснику се потом користе на свим странама веб апликације, све до истека сесије</a:t>
            </a:r>
          </a:p>
          <a:p>
            <a:pPr lvl="1" eaLnBrk="1" hangingPunct="1"/>
            <a:r>
              <a:rPr lang="sr-Cyrl-RS" altLang="en-US" dirty="0" smtClean="0"/>
              <a:t>сесија истиче било зато што је корисник прошао кроз страну за излазак, било зато што је истекло предвиђено  време</a:t>
            </a:r>
          </a:p>
          <a:p>
            <a:pPr eaLnBrk="1" hangingPunct="1"/>
            <a:r>
              <a:rPr lang="sr-Cyrl-RS" altLang="en-US" dirty="0">
                <a:solidFill>
                  <a:srgbClr val="FFFFFF"/>
                </a:solidFill>
              </a:rPr>
              <a:t>Пример веб апликације са функционалношћу уласка/изласка </a:t>
            </a:r>
          </a:p>
          <a:p>
            <a:pPr lvl="1"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marL="0" indent="0" eaLnBrk="1" hangingPunct="1">
              <a:buNone/>
            </a:pPr>
            <a:endParaRPr lang="sr-Cyrl-RS" altLang="en-US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6048" r="36729" b="64623"/>
          <a:stretch/>
        </p:blipFill>
        <p:spPr bwMode="auto">
          <a:xfrm>
            <a:off x="426575" y="4696543"/>
            <a:ext cx="4772149" cy="182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" t="36695" r="75309" b="49300"/>
          <a:stretch/>
        </p:blipFill>
        <p:spPr bwMode="auto">
          <a:xfrm>
            <a:off x="5436096" y="4696543"/>
            <a:ext cx="3493304" cy="118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1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Сесије (9)  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веб апликације са функционалношћу уласка/изласка (наставак) </a:t>
            </a: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 smtClean="0">
              <a:solidFill>
                <a:srgbClr val="002060"/>
              </a:solidFill>
            </a:endParaRPr>
          </a:p>
          <a:p>
            <a:pPr eaLnBrk="1" hangingPunct="1"/>
            <a:endParaRPr lang="sr-Cyrl-RS" altLang="en-US" dirty="0">
              <a:solidFill>
                <a:srgbClr val="002060"/>
              </a:solidFill>
            </a:endParaRPr>
          </a:p>
          <a:p>
            <a:pPr eaLnBrk="1" hangingPunct="1"/>
            <a:r>
              <a:rPr lang="sr-Cyrl-RS" altLang="en-US" dirty="0" smtClean="0"/>
              <a:t>Функција </a:t>
            </a:r>
            <a:r>
              <a:rPr lang="en-US" altLang="en-US" dirty="0" smtClean="0">
                <a:solidFill>
                  <a:srgbClr val="FFCC66"/>
                </a:solidFill>
              </a:rPr>
              <a:t>header </a:t>
            </a:r>
            <a:r>
              <a:rPr lang="sr-Cyrl-RS" altLang="en-US" dirty="0" smtClean="0"/>
              <a:t>шаље </a:t>
            </a:r>
            <a:r>
              <a:rPr lang="en-US" altLang="en-US" dirty="0" smtClean="0"/>
              <a:t>HTTP </a:t>
            </a:r>
            <a:r>
              <a:rPr lang="sr-Cyrl-RS" altLang="en-US" dirty="0" smtClean="0"/>
              <a:t>заглавље у сировом облику</a:t>
            </a:r>
          </a:p>
          <a:p>
            <a:pPr eaLnBrk="1" hangingPunct="1"/>
            <a:r>
              <a:rPr lang="sr-Cyrl-RS" altLang="en-US" dirty="0" smtClean="0"/>
              <a:t>Ако је аргумент функције ниска облика</a:t>
            </a:r>
            <a:r>
              <a:rPr lang="sr-Cyrl-RS" altLang="en-US" dirty="0" smtClean="0">
                <a:solidFill>
                  <a:srgbClr val="C00000"/>
                </a:solidFill>
              </a:rPr>
              <a:t> </a:t>
            </a:r>
            <a:r>
              <a:rPr lang="en-US" altLang="en-US" dirty="0" smtClean="0">
                <a:solidFill>
                  <a:srgbClr val="FFCC66"/>
                </a:solidFill>
              </a:rPr>
              <a:t>“</a:t>
            </a:r>
            <a:r>
              <a:rPr lang="sr-Latn-RS" altLang="en-US" dirty="0" smtClean="0">
                <a:solidFill>
                  <a:srgbClr val="FFCC66"/>
                </a:solidFill>
              </a:rPr>
              <a:t>location: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Latn-RS" altLang="en-US" dirty="0" smtClean="0">
                <a:solidFill>
                  <a:srgbClr val="FFCC66"/>
                </a:solidFill>
              </a:rPr>
              <a:t>adresa</a:t>
            </a:r>
            <a:r>
              <a:rPr lang="sr-Cyrl-RS" altLang="en-US" dirty="0" smtClean="0">
                <a:solidFill>
                  <a:srgbClr val="FFCC66"/>
                </a:solidFill>
              </a:rPr>
              <a:t>“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биће извршена редирекција на веб страну са адресом </a:t>
            </a:r>
            <a:r>
              <a:rPr lang="sr-Latn-RS" altLang="en-US" dirty="0" smtClean="0">
                <a:solidFill>
                  <a:srgbClr val="FFCC66"/>
                </a:solidFill>
              </a:rPr>
              <a:t>adresa</a:t>
            </a:r>
            <a:endParaRPr lang="sr-Cyrl-RS" altLang="en-US" dirty="0">
              <a:solidFill>
                <a:srgbClr val="FFCC66"/>
              </a:solidFill>
            </a:endParaRPr>
          </a:p>
          <a:p>
            <a:pPr eaLnBrk="1" hangingPunct="1"/>
            <a:endParaRPr lang="sr-Cyrl-RS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0" t="5885" r="42359" b="37272"/>
          <a:stretch/>
        </p:blipFill>
        <p:spPr bwMode="auto">
          <a:xfrm>
            <a:off x="323528" y="2188672"/>
            <a:ext cx="4068568" cy="354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2" t="5390" r="41910" b="37766"/>
          <a:stretch/>
        </p:blipFill>
        <p:spPr bwMode="auto">
          <a:xfrm>
            <a:off x="4716016" y="2188672"/>
            <a:ext cx="4109663" cy="354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7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Cyrl-RS" altLang="en-US" dirty="0" smtClean="0">
                <a:solidFill>
                  <a:srgbClr val="FFFFFF"/>
                </a:solidFill>
              </a:rPr>
              <a:t>Захвалница</a:t>
            </a:r>
            <a:endParaRPr lang="en-GB" altLang="en-US" dirty="0" smtClean="0">
              <a:solidFill>
                <a:srgbClr val="FFFFFF"/>
              </a:solidFill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391525" cy="5257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sr-Cyrl-RS" altLang="en-US" dirty="0" smtClean="0"/>
              <a:t>Делови материјала ове презентације су преузети из:</a:t>
            </a:r>
          </a:p>
          <a:p>
            <a:r>
              <a:rPr lang="sr-Cyrl-RS" altLang="en-US" dirty="0" smtClean="0"/>
              <a:t>Скрипте из предмета Увод у веб и интернет програмирање на Математичком факултету, аутор проф. др Филип Марић</a:t>
            </a:r>
          </a:p>
          <a:p>
            <a:r>
              <a:rPr lang="sr-Cyrl-RS" altLang="en-US" dirty="0" smtClean="0"/>
              <a:t>Скрипте из предмета Информатика на Универзитету </a:t>
            </a:r>
            <a:r>
              <a:rPr lang="en-US" altLang="en-US" dirty="0" smtClean="0"/>
              <a:t>Milano Bicocca</a:t>
            </a:r>
            <a:r>
              <a:rPr lang="sr-Cyrl-RS" altLang="en-US" dirty="0" smtClean="0"/>
              <a:t>,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аутор </a:t>
            </a:r>
            <a:r>
              <a:rPr lang="en-US" altLang="en-US" dirty="0"/>
              <a:t>Mirko </a:t>
            </a:r>
            <a:r>
              <a:rPr lang="en-US" altLang="en-US" dirty="0" err="1"/>
              <a:t>Cesarini</a:t>
            </a:r>
            <a:r>
              <a:rPr lang="sr-Cyrl-RS" altLang="en-US" dirty="0" smtClean="0"/>
              <a:t>  </a:t>
            </a:r>
            <a:endParaRPr lang="en-US" altLang="en-US" dirty="0" smtClean="0"/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PHP &amp; MySQL</a:t>
            </a:r>
            <a:r>
              <a:rPr lang="sr-Cyrl-RS" altLang="en-US" dirty="0" smtClean="0"/>
              <a:t>, аутори</a:t>
            </a:r>
            <a:r>
              <a:rPr lang="en-US" altLang="en-US" dirty="0" smtClean="0"/>
              <a:t> Lynn </a:t>
            </a:r>
            <a:r>
              <a:rPr lang="en-US" altLang="en-US" dirty="0" err="1"/>
              <a:t>Beighley</a:t>
            </a:r>
            <a:r>
              <a:rPr lang="en-US" altLang="en-US" dirty="0"/>
              <a:t> </a:t>
            </a:r>
            <a:r>
              <a:rPr lang="sr-Cyrl-RS" altLang="en-US" dirty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Michael Morrison</a:t>
            </a:r>
            <a:r>
              <a:rPr lang="sr-Cyrl-RS" altLang="en-US" dirty="0" smtClean="0"/>
              <a:t>, </a:t>
            </a:r>
            <a:r>
              <a:rPr lang="sr-Cyrl-RS" altLang="en-US" dirty="0"/>
              <a:t>издавач </a:t>
            </a:r>
            <a:r>
              <a:rPr lang="en-US" dirty="0"/>
              <a:t>O’Reilly</a:t>
            </a:r>
            <a:r>
              <a:rPr lang="sr-Cyrl-RS" dirty="0"/>
              <a:t>, </a:t>
            </a:r>
            <a:r>
              <a:rPr lang="sr-Cyrl-RS" dirty="0" smtClean="0"/>
              <a:t>2009.</a:t>
            </a:r>
            <a:r>
              <a:rPr lang="sr-Cyrl-RS" altLang="en-US" dirty="0" smtClean="0"/>
              <a:t> </a:t>
            </a:r>
            <a:endParaRPr lang="sr-Cyrl-RS" altLang="en-US" dirty="0"/>
          </a:p>
          <a:p>
            <a:r>
              <a:rPr lang="sr-Cyrl-RS" altLang="en-US" dirty="0" smtClean="0"/>
              <a:t>Књиге </a:t>
            </a:r>
            <a:r>
              <a:rPr lang="en-US" altLang="en-US" dirty="0"/>
              <a:t>Head First Servlets and </a:t>
            </a:r>
            <a:r>
              <a:rPr lang="en-US" altLang="en-US" dirty="0" smtClean="0"/>
              <a:t>JSP</a:t>
            </a:r>
            <a:r>
              <a:rPr lang="sr-Cyrl-RS" altLang="en-US" dirty="0" smtClean="0"/>
              <a:t>, аутори </a:t>
            </a:r>
            <a:r>
              <a:rPr lang="en-US" altLang="en-US" dirty="0"/>
              <a:t>Bryan Basham, Kathy </a:t>
            </a:r>
            <a:r>
              <a:rPr lang="en-US" altLang="en-US" dirty="0" smtClean="0"/>
              <a:t>Sierra</a:t>
            </a:r>
            <a:r>
              <a:rPr lang="sr-Cyrl-RS" altLang="en-US" dirty="0"/>
              <a:t> </a:t>
            </a:r>
            <a:r>
              <a:rPr lang="sr-Cyrl-RS" altLang="en-US" dirty="0" smtClean="0"/>
              <a:t>и</a:t>
            </a:r>
            <a:r>
              <a:rPr lang="en-US" altLang="en-US" dirty="0" smtClean="0"/>
              <a:t> </a:t>
            </a:r>
            <a:r>
              <a:rPr lang="en-US" altLang="en-US" dirty="0"/>
              <a:t>Bert </a:t>
            </a:r>
            <a:r>
              <a:rPr lang="en-US" altLang="en-US" dirty="0" smtClean="0"/>
              <a:t>Bates</a:t>
            </a:r>
            <a:r>
              <a:rPr lang="sr-Cyrl-RS" altLang="en-US" dirty="0" smtClean="0"/>
              <a:t>, издавач </a:t>
            </a:r>
            <a:r>
              <a:rPr lang="en-US" dirty="0" smtClean="0"/>
              <a:t>O’Reilly</a:t>
            </a:r>
            <a:r>
              <a:rPr lang="sr-Cyrl-RS" dirty="0" smtClean="0"/>
              <a:t>, 2008.</a:t>
            </a:r>
            <a:r>
              <a:rPr lang="sr-Cyrl-RS" altLang="en-US" dirty="0" smtClean="0"/>
              <a:t> </a:t>
            </a:r>
          </a:p>
          <a:p>
            <a:r>
              <a:rPr lang="sr-Cyrl-RS" altLang="en-US" dirty="0" smtClean="0"/>
              <a:t>Веб сајта „</a:t>
            </a:r>
            <a:r>
              <a:rPr lang="en-US" altLang="en-US" dirty="0" smtClean="0"/>
              <a:t>W3Schools</a:t>
            </a:r>
            <a:r>
              <a:rPr lang="sr-Cyrl-RS" altLang="en-US" dirty="0" smtClean="0"/>
              <a:t>“</a:t>
            </a:r>
            <a:r>
              <a:rPr lang="en-US" altLang="en-US" dirty="0" smtClean="0"/>
              <a:t>, </a:t>
            </a:r>
            <a:r>
              <a:rPr lang="sr-Cyrl-RS" altLang="en-US" dirty="0" smtClean="0"/>
              <a:t>на адреси </a:t>
            </a:r>
            <a:r>
              <a:rPr lang="en-US" altLang="en-US" dirty="0">
                <a:solidFill>
                  <a:srgbClr val="FF0000"/>
                </a:solidFill>
                <a:hlinkClick r:id="rId2"/>
              </a:rPr>
              <a:t>http://</a:t>
            </a:r>
            <a:r>
              <a:rPr lang="en-US" altLang="en-US" dirty="0" smtClean="0">
                <a:solidFill>
                  <a:srgbClr val="FF0000"/>
                </a:solidFill>
                <a:hlinkClick r:id="rId2"/>
              </a:rPr>
              <a:t>www.w3schools.com </a:t>
            </a:r>
            <a:endParaRPr lang="sr-Cyrl-RS" altLang="en-US" dirty="0" smtClean="0">
              <a:solidFill>
                <a:srgbClr val="FF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r-Cyrl-RS" altLang="en-US" sz="1200" dirty="0" smtClean="0">
              <a:solidFill>
                <a:srgbClr val="FFCC66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sr-Latn-CS" altLang="en-US" sz="1200" dirty="0" smtClean="0"/>
          </a:p>
          <a:p>
            <a:pPr marL="0" indent="0">
              <a:buFont typeface="Wingdings" pitchFamily="2" charset="2"/>
              <a:buNone/>
            </a:pPr>
            <a:endParaRPr lang="sr-Latn-C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175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Променљива $</a:t>
            </a:r>
            <a:r>
              <a:rPr lang="en-US" altLang="en-US" sz="3200" dirty="0" smtClean="0">
                <a:solidFill>
                  <a:srgbClr val="FFFFFF"/>
                </a:solidFill>
              </a:rPr>
              <a:t>_SERVER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Супер-глобална променљива </a:t>
            </a:r>
            <a:r>
              <a:rPr lang="en-US" altLang="en-US" dirty="0" smtClean="0">
                <a:solidFill>
                  <a:srgbClr val="FFCC66"/>
                </a:solidFill>
              </a:rPr>
              <a:t>$_</a:t>
            </a:r>
            <a:r>
              <a:rPr lang="en-US" altLang="en-US" dirty="0">
                <a:solidFill>
                  <a:srgbClr val="FFCC66"/>
                </a:solidFill>
              </a:rPr>
              <a:t>SERVER </a:t>
            </a:r>
            <a:r>
              <a:rPr lang="sr-Cyrl-RS" altLang="en-US" dirty="0" smtClean="0"/>
              <a:t>је асоцијативни низ који садржи информације о заглављима, путањама и локацијама скриптова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Елементе овог низа креира веб сервер на ком се извршава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</a:t>
            </a:r>
          </a:p>
          <a:p>
            <a:pPr lvl="1" eaLnBrk="1" hangingPunct="1"/>
            <a:r>
              <a:rPr lang="sr-Cyrl-RS" altLang="en-US" dirty="0" smtClean="0"/>
              <a:t>Обично су </a:t>
            </a:r>
            <a:r>
              <a:rPr lang="en-US" altLang="en-US" dirty="0">
                <a:solidFill>
                  <a:srgbClr val="FFCC66"/>
                </a:solidFill>
              </a:rPr>
              <a:t>$_SERVER</a:t>
            </a:r>
            <a:r>
              <a:rPr lang="sr-Cyrl-RS" altLang="en-US" dirty="0" smtClean="0">
                <a:solidFill>
                  <a:srgbClr val="FFCC66"/>
                </a:solidFill>
              </a:rPr>
              <a:t> </a:t>
            </a:r>
            <a:r>
              <a:rPr lang="sr-Cyrl-RS" altLang="en-US" dirty="0" smtClean="0"/>
              <a:t>укључене вредности оних променљивих које су описане у </a:t>
            </a:r>
            <a:r>
              <a:rPr lang="en-US" altLang="en-US" dirty="0" smtClean="0"/>
              <a:t>CGI 1.1 </a:t>
            </a:r>
            <a:r>
              <a:rPr lang="sr-Cyrl-RS" altLang="en-US" dirty="0" smtClean="0"/>
              <a:t>спецификацији, тј. у документу </a:t>
            </a:r>
            <a:r>
              <a:rPr lang="en-US" altLang="en-US" dirty="0" smtClean="0"/>
              <a:t>RFC </a:t>
            </a:r>
            <a:r>
              <a:rPr lang="sr-Cyrl-RS" altLang="en-US" dirty="0" smtClean="0"/>
              <a:t>3875</a:t>
            </a:r>
            <a:endParaRPr lang="en-US" altLang="en-US" dirty="0" smtClean="0"/>
          </a:p>
          <a:p>
            <a:pPr lvl="1" eaLnBrk="1" hangingPunct="1"/>
            <a:r>
              <a:rPr lang="sr-Cyrl-RS" altLang="en-US" dirty="0" smtClean="0"/>
              <a:t>Нема гаранције да ће да ће сваки веб сервер обезбедити све податке – могуће је да неке не укључи, али и да обезбеди неке неуобичајене</a:t>
            </a:r>
          </a:p>
        </p:txBody>
      </p:sp>
    </p:spTree>
    <p:extLst>
      <p:ext uri="{BB962C8B-B14F-4D97-AF65-F5344CB8AC3E}">
        <p14:creationId xmlns:p14="http://schemas.microsoft.com/office/powerpoint/2010/main" val="14493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Променљива $</a:t>
            </a:r>
            <a:r>
              <a:rPr lang="en-US" altLang="en-US" sz="3200" dirty="0" smtClean="0">
                <a:solidFill>
                  <a:srgbClr val="FFFFFF"/>
                </a:solidFill>
              </a:rPr>
              <a:t>_SERVER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коришћења променљиве </a:t>
            </a:r>
            <a:r>
              <a:rPr lang="en-US" altLang="en-US" dirty="0">
                <a:solidFill>
                  <a:srgbClr val="FFFFFF"/>
                </a:solidFill>
              </a:rPr>
              <a:t>$_SERVER </a:t>
            </a:r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5807" r="10784" b="42306"/>
          <a:stretch/>
        </p:blipFill>
        <p:spPr bwMode="auto">
          <a:xfrm>
            <a:off x="386940" y="1988840"/>
            <a:ext cx="8375223" cy="323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75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/>
              <a:t>Супер-глобална променљива </a:t>
            </a:r>
            <a:r>
              <a:rPr lang="en-US" altLang="en-US" dirty="0">
                <a:solidFill>
                  <a:srgbClr val="FFCC66"/>
                </a:solidFill>
              </a:rPr>
              <a:t>$_REQUEST </a:t>
            </a:r>
            <a:r>
              <a:rPr lang="sr-Cyrl-RS" altLang="en-US" dirty="0" smtClean="0"/>
              <a:t>је асоцијативни низ који садржи информације о захтеву: вредности параметара </a:t>
            </a:r>
            <a:r>
              <a:rPr lang="sr-Cyrl-RS" altLang="en-US" dirty="0"/>
              <a:t>прослеђених </a:t>
            </a:r>
            <a:r>
              <a:rPr lang="sr-Cyrl-RS" altLang="en-US" dirty="0" smtClean="0"/>
              <a:t>скрипту методом </a:t>
            </a:r>
            <a:r>
              <a:rPr lang="en-US" altLang="en-US" dirty="0" smtClean="0"/>
              <a:t>GET</a:t>
            </a:r>
            <a:r>
              <a:rPr lang="sr-Cyrl-RS" altLang="en-US" dirty="0" smtClean="0"/>
              <a:t>, вредности</a:t>
            </a:r>
            <a:r>
              <a:rPr lang="en-US" altLang="en-US" dirty="0" smtClean="0"/>
              <a:t> </a:t>
            </a:r>
            <a:r>
              <a:rPr lang="sr-Cyrl-RS" altLang="en-US" dirty="0" smtClean="0"/>
              <a:t>параметара </a:t>
            </a:r>
            <a:r>
              <a:rPr lang="sr-Cyrl-RS" altLang="en-US" dirty="0"/>
              <a:t>прослеђених </a:t>
            </a:r>
            <a:r>
              <a:rPr lang="sr-Cyrl-RS" altLang="en-US" dirty="0" smtClean="0"/>
              <a:t>методом </a:t>
            </a:r>
            <a:r>
              <a:rPr lang="en-US" altLang="en-US" dirty="0" smtClean="0"/>
              <a:t>POST </a:t>
            </a:r>
            <a:r>
              <a:rPr lang="sr-Cyrl-RS" altLang="en-US" dirty="0" smtClean="0"/>
              <a:t>и вредности које су прослеђене скрипу коришћењем колачића </a:t>
            </a:r>
            <a:endParaRPr lang="en-US" altLang="en-US" dirty="0" smtClean="0"/>
          </a:p>
          <a:p>
            <a:pPr eaLnBrk="1" hangingPunct="1"/>
            <a:r>
              <a:rPr lang="sr-Cyrl-RS" altLang="en-US" dirty="0" smtClean="0"/>
              <a:t>Елементе овог низа креира веб сервер на ком се извршава </a:t>
            </a:r>
            <a:r>
              <a:rPr lang="en-US" altLang="en-US" dirty="0" smtClean="0"/>
              <a:t>PHP </a:t>
            </a:r>
            <a:r>
              <a:rPr lang="sr-Cyrl-RS" altLang="en-US" dirty="0" smtClean="0"/>
              <a:t>скрипта</a:t>
            </a:r>
          </a:p>
          <a:p>
            <a:pPr eaLnBrk="1" hangingPunct="1"/>
            <a:r>
              <a:rPr lang="ru-RU" altLang="en-US" dirty="0" smtClean="0">
                <a:solidFill>
                  <a:srgbClr val="FFCC66"/>
                </a:solidFill>
              </a:rPr>
              <a:t>Форма</a:t>
            </a:r>
            <a:r>
              <a:rPr lang="ru-RU" altLang="en-US" dirty="0" smtClean="0"/>
              <a:t> </a:t>
            </a:r>
            <a:r>
              <a:rPr lang="ru-RU" altLang="en-US" dirty="0"/>
              <a:t>је </a:t>
            </a:r>
            <a:r>
              <a:rPr lang="ru-RU" altLang="en-US" dirty="0" smtClean="0"/>
              <a:t>део </a:t>
            </a:r>
            <a:r>
              <a:rPr lang="ru-RU" altLang="en-US" dirty="0"/>
              <a:t>HTML </a:t>
            </a:r>
            <a:r>
              <a:rPr lang="sr-Cyrl-RS" altLang="en-US" dirty="0" smtClean="0"/>
              <a:t>документа </a:t>
            </a:r>
            <a:r>
              <a:rPr lang="ru-RU" altLang="en-US" dirty="0" smtClean="0"/>
              <a:t>чија </a:t>
            </a:r>
            <a:r>
              <a:rPr lang="ru-RU" altLang="en-US" dirty="0"/>
              <a:t>је функција прикупљање података од </a:t>
            </a:r>
            <a:r>
              <a:rPr lang="ru-RU" altLang="en-US" dirty="0" smtClean="0"/>
              <a:t>корисника </a:t>
            </a:r>
          </a:p>
          <a:p>
            <a:pPr eaLnBrk="1" hangingPunct="1"/>
            <a:r>
              <a:rPr lang="ru-RU" altLang="en-US" dirty="0" smtClean="0"/>
              <a:t>У </a:t>
            </a:r>
            <a:r>
              <a:rPr lang="ru-RU" altLang="en-US" dirty="0"/>
              <a:t>зависности од акције корисника, добијена информација се </a:t>
            </a:r>
            <a:r>
              <a:rPr lang="ru-RU" altLang="en-US" dirty="0" smtClean="0"/>
              <a:t>може проверити </a:t>
            </a:r>
            <a:r>
              <a:rPr lang="ru-RU" altLang="en-US" dirty="0"/>
              <a:t>код корисника, затим се може послати као захтев </a:t>
            </a:r>
            <a:r>
              <a:rPr lang="ru-RU" altLang="en-US" dirty="0" smtClean="0"/>
              <a:t>серверу </a:t>
            </a:r>
            <a:r>
              <a:rPr lang="ru-RU" altLang="en-US" dirty="0"/>
              <a:t>на поновну проверу и обраду података, а у </a:t>
            </a:r>
            <a:r>
              <a:rPr lang="ru-RU" altLang="en-US" dirty="0" smtClean="0"/>
              <a:t>по потреби </a:t>
            </a:r>
            <a:r>
              <a:rPr lang="ru-RU" altLang="en-US" dirty="0"/>
              <a:t>на крају се може послати и повратна </a:t>
            </a:r>
            <a:r>
              <a:rPr lang="ru-RU" altLang="en-US" dirty="0" smtClean="0"/>
              <a:t>информација</a:t>
            </a:r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21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 smtClean="0">
                <a:solidFill>
                  <a:srgbClr val="FFFFFF"/>
                </a:solidFill>
              </a:rPr>
              <a:t>$</a:t>
            </a:r>
            <a:r>
              <a:rPr lang="en-US" altLang="en-US" sz="3200" dirty="0" smtClean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и форма (2)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ru-RU" altLang="en-US" dirty="0"/>
              <a:t>Форме су заправо невидљиви контејнери постављени између ознака за почетак &lt;form&gt; и крај &lt;/form&gt;. Битни атрибути ове </a:t>
            </a:r>
            <a:r>
              <a:rPr lang="ru-RU" altLang="en-US" dirty="0" smtClean="0"/>
              <a:t>форме </a:t>
            </a:r>
            <a:r>
              <a:rPr lang="ru-RU" altLang="en-US" dirty="0"/>
              <a:t>су:</a:t>
            </a:r>
          </a:p>
          <a:p>
            <a:pPr lvl="1" eaLnBrk="1" hangingPunct="1"/>
            <a:r>
              <a:rPr lang="ru-RU" altLang="en-US" dirty="0"/>
              <a:t>action - </a:t>
            </a:r>
            <a:r>
              <a:rPr lang="ru-RU" altLang="en-US" dirty="0" smtClean="0"/>
              <a:t>садржи </a:t>
            </a:r>
            <a:r>
              <a:rPr lang="ru-RU" altLang="en-US" dirty="0"/>
              <a:t>веб адресу на серверу на којој ће се извршити обрада информације добијене из формулара</a:t>
            </a:r>
          </a:p>
          <a:p>
            <a:pPr lvl="1" eaLnBrk="1" hangingPunct="1"/>
            <a:r>
              <a:rPr lang="ru-RU" altLang="en-US" dirty="0"/>
              <a:t>method - </a:t>
            </a:r>
            <a:r>
              <a:rPr lang="ru-RU" altLang="en-US" dirty="0" smtClean="0"/>
              <a:t>дефинише методу </a:t>
            </a:r>
            <a:r>
              <a:rPr lang="ru-RU" altLang="en-US" dirty="0"/>
              <a:t>за преношење података из </a:t>
            </a:r>
            <a:r>
              <a:rPr lang="ru-RU" altLang="en-US" dirty="0" smtClean="0"/>
              <a:t>форме </a:t>
            </a:r>
            <a:r>
              <a:rPr lang="ru-RU" altLang="en-US" dirty="0"/>
              <a:t>Постоје две методе: GET и </a:t>
            </a:r>
            <a:r>
              <a:rPr lang="ru-RU" altLang="en-US" dirty="0" smtClean="0"/>
              <a:t>POST</a:t>
            </a:r>
          </a:p>
          <a:p>
            <a:pPr lvl="2" eaLnBrk="1" hangingPunct="1"/>
            <a:r>
              <a:rPr lang="ru-RU" altLang="en-US" dirty="0"/>
              <a:t>Метода GET се користи ако се не наведе ни једна </a:t>
            </a:r>
            <a:r>
              <a:rPr lang="ru-RU" altLang="en-US" dirty="0" smtClean="0"/>
              <a:t>метода. Њоме </a:t>
            </a:r>
            <a:r>
              <a:rPr lang="ru-RU" altLang="en-US" dirty="0"/>
              <a:t>се информација унета у </a:t>
            </a:r>
            <a:r>
              <a:rPr lang="ru-RU" altLang="en-US" dirty="0" smtClean="0"/>
              <a:t>форму надовезује </a:t>
            </a:r>
            <a:r>
              <a:rPr lang="ru-RU" altLang="en-US" dirty="0"/>
              <a:t>на веб адресу из атрибута </a:t>
            </a:r>
            <a:r>
              <a:rPr lang="ru-RU" altLang="en-US" dirty="0" smtClean="0"/>
              <a:t>action</a:t>
            </a:r>
          </a:p>
          <a:p>
            <a:pPr lvl="2" eaLnBrk="1" hangingPunct="1"/>
            <a:r>
              <a:rPr lang="ru-RU" altLang="en-US" dirty="0"/>
              <a:t>Метода POST преноси информацију </a:t>
            </a:r>
            <a:r>
              <a:rPr lang="ru-RU" altLang="en-US" dirty="0" smtClean="0"/>
              <a:t>као </a:t>
            </a:r>
            <a:r>
              <a:rPr lang="ru-RU" altLang="en-US" dirty="0"/>
              <a:t>део документа у облику улазног тока </a:t>
            </a:r>
            <a:r>
              <a:rPr lang="ru-RU" altLang="en-US" dirty="0" smtClean="0"/>
              <a:t>података</a:t>
            </a:r>
            <a:endParaRPr lang="sr-Cyrl-R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8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>
                <a:solidFill>
                  <a:srgbClr val="FFFFFF"/>
                </a:solidFill>
              </a:rPr>
              <a:t>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(3)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sr-Latn-RS" altLang="en-US" dirty="0" smtClean="0">
                <a:solidFill>
                  <a:srgbClr val="FFFFFF"/>
                </a:solidFill>
              </a:rPr>
              <a:t>HTML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садржи форму из које треба проследити унос корисника 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1" t="4840" r="11979" b="37149"/>
          <a:stretch/>
        </p:blipFill>
        <p:spPr bwMode="auto">
          <a:xfrm>
            <a:off x="395536" y="2259864"/>
            <a:ext cx="8229600" cy="361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8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76375" y="333375"/>
            <a:ext cx="6980238" cy="1143000"/>
          </a:xfrm>
        </p:spPr>
        <p:txBody>
          <a:bodyPr/>
          <a:lstStyle/>
          <a:p>
            <a:pPr eaLnBrk="1" hangingPunct="1"/>
            <a:r>
              <a:rPr lang="sr-Cyrl-RS" altLang="en-US" sz="3200" dirty="0">
                <a:solidFill>
                  <a:srgbClr val="FFFFFF"/>
                </a:solidFill>
              </a:rPr>
              <a:t>$</a:t>
            </a:r>
            <a:r>
              <a:rPr lang="en-US" altLang="en-US" sz="3200" dirty="0">
                <a:solidFill>
                  <a:srgbClr val="FFFFFF"/>
                </a:solidFill>
              </a:rPr>
              <a:t>_REQUEST </a:t>
            </a:r>
            <a:r>
              <a:rPr lang="sr-Cyrl-RS" altLang="en-US" sz="3200" dirty="0">
                <a:solidFill>
                  <a:srgbClr val="FFFFFF"/>
                </a:solidFill>
              </a:rPr>
              <a:t>и </a:t>
            </a:r>
            <a:r>
              <a:rPr lang="sr-Cyrl-RS" altLang="en-US" sz="3200" dirty="0" smtClean="0">
                <a:solidFill>
                  <a:srgbClr val="FFFFFF"/>
                </a:solidFill>
              </a:rPr>
              <a:t>форма (4)</a:t>
            </a:r>
            <a:endParaRPr lang="en-US" altLang="en-US" b="1" dirty="0" smtClean="0">
              <a:solidFill>
                <a:srgbClr val="FFFFFF"/>
              </a:solidFill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>
            <p:ph idx="1"/>
          </p:nvPr>
        </p:nvSpPr>
        <p:spPr>
          <a:xfrm>
            <a:off x="323529" y="1412875"/>
            <a:ext cx="8712522" cy="2168525"/>
          </a:xfrm>
        </p:spPr>
        <p:txBody>
          <a:bodyPr/>
          <a:lstStyle/>
          <a:p>
            <a:pPr eaLnBrk="1" hangingPunct="1"/>
            <a:r>
              <a:rPr lang="sr-Cyrl-RS" altLang="en-US" dirty="0" smtClean="0">
                <a:solidFill>
                  <a:srgbClr val="FFFFFF"/>
                </a:solidFill>
              </a:rPr>
              <a:t>Пример </a:t>
            </a:r>
            <a:r>
              <a:rPr lang="en-US" altLang="en-US" dirty="0" smtClean="0">
                <a:solidFill>
                  <a:srgbClr val="FFFFFF"/>
                </a:solidFill>
              </a:rPr>
              <a:t>PHP </a:t>
            </a:r>
            <a:r>
              <a:rPr lang="sr-Cyrl-RS" altLang="en-US" dirty="0" smtClean="0">
                <a:solidFill>
                  <a:srgbClr val="FFFFFF"/>
                </a:solidFill>
              </a:rPr>
              <a:t>стране</a:t>
            </a:r>
            <a:r>
              <a:rPr lang="sr-Latn-R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која користи </a:t>
            </a:r>
            <a:r>
              <a:rPr lang="en-US" altLang="en-US" dirty="0">
                <a:solidFill>
                  <a:srgbClr val="FFFFFF"/>
                </a:solidFill>
              </a:rPr>
              <a:t>$_</a:t>
            </a:r>
            <a:r>
              <a:rPr lang="en-US" altLang="en-US" dirty="0" smtClean="0">
                <a:solidFill>
                  <a:srgbClr val="FFFFFF"/>
                </a:solidFill>
              </a:rPr>
              <a:t>REQUEST </a:t>
            </a:r>
            <a:r>
              <a:rPr lang="sr-Cyrl-RS" altLang="en-US" dirty="0" smtClean="0">
                <a:solidFill>
                  <a:srgbClr val="FFFFFF"/>
                </a:solidFill>
              </a:rPr>
              <a:t>ради процесирања података које је корисник унео преко форме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r>
              <a:rPr lang="sr-Cyrl-RS" altLang="en-US" dirty="0" smtClean="0">
                <a:solidFill>
                  <a:srgbClr val="FFFFFF"/>
                </a:solidFill>
              </a:rPr>
              <a:t> </a:t>
            </a:r>
            <a:r>
              <a:rPr lang="en-US" altLang="en-US" dirty="0" smtClean="0">
                <a:solidFill>
                  <a:srgbClr val="FFFFFF"/>
                </a:solidFill>
              </a:rPr>
              <a:t> </a:t>
            </a:r>
            <a:endParaRPr lang="sr-Cyrl-RS" altLang="en-US" dirty="0" smtClean="0">
              <a:solidFill>
                <a:srgbClr val="FFFFFF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5322" r="11237" b="25225"/>
          <a:stretch/>
        </p:blipFill>
        <p:spPr bwMode="auto">
          <a:xfrm>
            <a:off x="401934" y="2276872"/>
            <a:ext cx="8299939" cy="433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30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Watermark">
  <a:themeElements>
    <a:clrScheme name="2_Waterm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CCFF"/>
      </a:accent1>
      <a:accent2>
        <a:srgbClr val="D9D8EC"/>
      </a:accent2>
      <a:accent3>
        <a:srgbClr val="FFFFFF"/>
      </a:accent3>
      <a:accent4>
        <a:srgbClr val="000000"/>
      </a:accent4>
      <a:accent5>
        <a:srgbClr val="E2E2FF"/>
      </a:accent5>
      <a:accent6>
        <a:srgbClr val="C4C4D6"/>
      </a:accent6>
      <a:hlink>
        <a:srgbClr val="6767FF"/>
      </a:hlink>
      <a:folHlink>
        <a:srgbClr val="9933FF"/>
      </a:folHlink>
    </a:clrScheme>
    <a:fontScheme name="2_Waterma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8760</TotalTime>
  <Words>1615</Words>
  <Application>Microsoft Office PowerPoint</Application>
  <PresentationFormat>On-screen Show (4:3)</PresentationFormat>
  <Paragraphs>145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5_Watermark</vt:lpstr>
      <vt:lpstr>Интернет програмирање</vt:lpstr>
      <vt:lpstr>PHP и веб </vt:lpstr>
      <vt:lpstr>Извршавање PHP-a</vt:lpstr>
      <vt:lpstr>Променљива $_SERVER</vt:lpstr>
      <vt:lpstr>Променљива $_SERVER (2)</vt:lpstr>
      <vt:lpstr>$_REQUEST и форма</vt:lpstr>
      <vt:lpstr>$_REQUEST и форма (2)</vt:lpstr>
      <vt:lpstr>$_REQUEST и форма (3)</vt:lpstr>
      <vt:lpstr>$_REQUEST и форма (4)</vt:lpstr>
      <vt:lpstr>$_REQUEST и форма (5)</vt:lpstr>
      <vt:lpstr>$_POST и форма</vt:lpstr>
      <vt:lpstr>$_POST и форма (2)</vt:lpstr>
      <vt:lpstr>$_ POST и форма (3)</vt:lpstr>
      <vt:lpstr>$_ POST и форма (4)</vt:lpstr>
      <vt:lpstr>$_GET, линк и форма</vt:lpstr>
      <vt:lpstr>$_GET, линк и форма (2)</vt:lpstr>
      <vt:lpstr>$_GET, линк и форма (3)</vt:lpstr>
      <vt:lpstr>$_GET, линк и форма (4)</vt:lpstr>
      <vt:lpstr>$_GET, линк и форма (5)</vt:lpstr>
      <vt:lpstr>Функције include и require  </vt:lpstr>
      <vt:lpstr>Функције include и require (2)  </vt:lpstr>
      <vt:lpstr>Функције include и require (3)  </vt:lpstr>
      <vt:lpstr>Функције include и require (4)  </vt:lpstr>
      <vt:lpstr>Колачићи  </vt:lpstr>
      <vt:lpstr>Колачићи (2)  </vt:lpstr>
      <vt:lpstr>Колачићи (3)  </vt:lpstr>
      <vt:lpstr>Колачићи (4)  </vt:lpstr>
      <vt:lpstr>Сесије  </vt:lpstr>
      <vt:lpstr>Сесије (2)  </vt:lpstr>
      <vt:lpstr>Сесије (3)  </vt:lpstr>
      <vt:lpstr>Сесије (4)  </vt:lpstr>
      <vt:lpstr>Сесије (5)  </vt:lpstr>
      <vt:lpstr>Сесије (6)  </vt:lpstr>
      <vt:lpstr>Сесије (7)  </vt:lpstr>
      <vt:lpstr>Сесије (8)  </vt:lpstr>
      <vt:lpstr>Сесије (9)  </vt:lpstr>
      <vt:lpstr>Захвалница</vt:lpstr>
    </vt:vector>
  </TitlesOfParts>
  <Company>Matf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OOP</dc:subject>
  <dc:creator>Vladimir Filipovic</dc:creator>
  <cp:lastModifiedBy>Vladimir Filipovic</cp:lastModifiedBy>
  <cp:revision>594</cp:revision>
  <dcterms:created xsi:type="dcterms:W3CDTF">1601-01-01T00:00:00Z</dcterms:created>
  <dcterms:modified xsi:type="dcterms:W3CDTF">2016-10-02T16:14:52Z</dcterms:modified>
</cp:coreProperties>
</file>